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15" r:id="rId3"/>
    <p:sldId id="316" r:id="rId4"/>
    <p:sldId id="317" r:id="rId5"/>
    <p:sldId id="318" r:id="rId6"/>
    <p:sldId id="267" r:id="rId7"/>
  </p:sldIdLst>
  <p:sldSz cx="12190413" cy="6858000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6" y="516"/>
      </p:cViewPr>
      <p:guideLst>
        <p:guide orient="horz" pos="2160"/>
        <p:guide pos="384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ABDEF-6ACB-4930-AC49-668E53CB6F2D}" type="datetimeFigureOut">
              <a:rPr lang="cs-CZ"/>
              <a:pPr>
                <a:defRPr/>
              </a:pPr>
              <a:t>07.09.2023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4C532-CD76-4B4F-B00C-B4A216B8D34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7832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96410-4F6C-4BF0-8628-C740C737251F}" type="datetimeFigureOut">
              <a:rPr lang="cs-CZ"/>
              <a:pPr>
                <a:defRPr/>
              </a:pPr>
              <a:t>07.09.2023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CCB457-3941-4175-8688-C7B28C2C4E9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36644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5CF4-E80E-4476-9EB3-95907D0CC3E0}" type="datetimeFigureOut">
              <a:rPr lang="cs-CZ"/>
              <a:pPr>
                <a:defRPr/>
              </a:pPr>
              <a:t>07.09.2023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5E7FB-D631-4838-92E1-CF4FE088931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0323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F720B-602D-46D5-9AF0-22878FD19F65}" type="datetimeFigureOut">
              <a:rPr lang="cs-CZ"/>
              <a:pPr>
                <a:defRPr/>
              </a:pPr>
              <a:t>07.09.2023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1709D-29FD-4805-9C8B-58568F08940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28209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61808-A4B8-4B39-BF24-0CD23EC0E5D2}" type="datetimeFigureOut">
              <a:rPr lang="cs-CZ"/>
              <a:pPr>
                <a:defRPr/>
              </a:pPr>
              <a:t>07.09.2023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E9BAB-7F34-4D5F-9757-4FB1211232A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333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4C111-28A9-4BD0-B2F7-AC0E895A4B52}" type="datetimeFigureOut">
              <a:rPr lang="cs-CZ"/>
              <a:pPr>
                <a:defRPr/>
              </a:pPr>
              <a:t>07.09.2023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ACB47-94EA-414D-88AB-33681D5DECA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67336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E6BCB-2B45-4EC5-9CA0-D76E83D78784}" type="datetimeFigureOut">
              <a:rPr lang="cs-CZ"/>
              <a:pPr>
                <a:defRPr/>
              </a:pPr>
              <a:t>07.09.2023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13ED0-5B27-461A-84A1-8C39DF8D418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3302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E1DD9-417E-4F87-A2FE-0F3F4B246A63}" type="datetimeFigureOut">
              <a:rPr lang="cs-CZ"/>
              <a:pPr>
                <a:defRPr/>
              </a:pPr>
              <a:t>07.09.2023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71D83-20AB-44A0-B44A-93D0530348E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77164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CC564-C588-4398-9EC8-E67F9071777A}" type="datetimeFigureOut">
              <a:rPr lang="cs-CZ"/>
              <a:pPr>
                <a:defRPr/>
              </a:pPr>
              <a:t>07.09.2023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2685B-707B-4EAB-B1EE-8EAE5A56110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1403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00B98-5235-4BC3-B100-DD9D8825FAD9}" type="datetimeFigureOut">
              <a:rPr lang="cs-CZ"/>
              <a:pPr>
                <a:defRPr/>
              </a:pPr>
              <a:t>07.09.2023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D50E7-8A7F-4B11-B193-694AF37EA82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0665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964FC-F4F6-479B-AE32-AFFCBED88384}" type="datetimeFigureOut">
              <a:rPr lang="cs-CZ"/>
              <a:pPr>
                <a:defRPr/>
              </a:pPr>
              <a:t>07.09.2023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3BD283-467D-4F84-A343-78CC1D538F6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73008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12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12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DE1E878-FDD3-42A6-BAD6-76ED4E651B78}" type="datetimeFigureOut">
              <a:rPr lang="cs-CZ"/>
              <a:pPr>
                <a:defRPr/>
              </a:pPr>
              <a:t>07.09.2023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59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6013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983C69A-25E2-4DA7-9176-1D4A12168912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iri.formanek@cuzk.cz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35188" y="260350"/>
            <a:ext cx="9278937" cy="33623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9600" b="1" dirty="0" smtClean="0">
                <a:solidFill>
                  <a:srgbClr val="1D4E78"/>
                </a:solidFill>
              </a:rPr>
              <a:t/>
            </a:r>
            <a:br>
              <a:rPr lang="cs-CZ" sz="9600" b="1" dirty="0" smtClean="0">
                <a:solidFill>
                  <a:srgbClr val="1D4E78"/>
                </a:solidFill>
              </a:rPr>
            </a:br>
            <a:r>
              <a:rPr lang="cs-CZ" sz="5300" dirty="0" smtClean="0">
                <a:solidFill>
                  <a:srgbClr val="00B0F0"/>
                </a:solidFill>
                <a:latin typeface="Anton" panose="00000500000000000000" pitchFamily="2" charset="-18"/>
              </a:rPr>
              <a:t/>
            </a:r>
            <a:br>
              <a:rPr lang="cs-CZ" sz="5300" dirty="0" smtClean="0">
                <a:solidFill>
                  <a:srgbClr val="00B0F0"/>
                </a:solidFill>
                <a:latin typeface="Anton" panose="00000500000000000000" pitchFamily="2" charset="-18"/>
              </a:rPr>
            </a:br>
            <a:r>
              <a:rPr lang="cs-CZ" sz="8900" b="1" dirty="0" smtClean="0">
                <a:solidFill>
                  <a:srgbClr val="FFC000"/>
                </a:solidFill>
                <a:latin typeface="+mn-lt"/>
              </a:rPr>
              <a:t>Prostředí </a:t>
            </a:r>
            <a:r>
              <a:rPr lang="cs-CZ" sz="8900" b="1" dirty="0" smtClean="0">
                <a:solidFill>
                  <a:srgbClr val="00B0F0"/>
                </a:solidFill>
                <a:latin typeface="+mn-lt"/>
              </a:rPr>
              <a:t>IS DMVS</a:t>
            </a:r>
            <a:r>
              <a:rPr lang="cs-CZ" sz="6700" b="1" dirty="0" smtClean="0">
                <a:solidFill>
                  <a:srgbClr val="00B0F0"/>
                </a:solidFill>
                <a:latin typeface="+mn-lt"/>
              </a:rPr>
              <a:t/>
            </a:r>
            <a:br>
              <a:rPr lang="cs-CZ" sz="6700" b="1" dirty="0" smtClean="0">
                <a:solidFill>
                  <a:srgbClr val="00B0F0"/>
                </a:solidFill>
                <a:latin typeface="+mn-lt"/>
              </a:rPr>
            </a:br>
            <a:endParaRPr lang="cs-CZ" sz="4900" dirty="0">
              <a:solidFill>
                <a:srgbClr val="00B0F0"/>
              </a:solidFill>
              <a:latin typeface="Anton" panose="00000500000000000000" pitchFamily="2" charset="-18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147888" y="5083175"/>
            <a:ext cx="9142412" cy="12065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Jiří Formánek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7.9.2023</a:t>
            </a:r>
            <a:endParaRPr lang="cs-CZ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52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4638" y="5686425"/>
            <a:ext cx="267652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9525"/>
            <a:ext cx="1533525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4620326" y="3255119"/>
            <a:ext cx="4308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testovací, referenční , integrační a produkční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231110" y="764704"/>
            <a:ext cx="1872208" cy="648072"/>
          </a:xfrm>
          <a:prstGeom prst="rect">
            <a:avLst/>
          </a:prstGeom>
          <a:solidFill>
            <a:srgbClr val="00B0F0">
              <a:alpha val="10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5234880" y="1916832"/>
            <a:ext cx="1872208" cy="648072"/>
          </a:xfrm>
          <a:prstGeom prst="rect">
            <a:avLst/>
          </a:prstGeom>
          <a:solidFill>
            <a:srgbClr val="00B0F0">
              <a:alpha val="10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231110" y="3068960"/>
            <a:ext cx="1872208" cy="648072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231110" y="4221088"/>
            <a:ext cx="1872208" cy="648072"/>
          </a:xfrm>
          <a:prstGeom prst="rect">
            <a:avLst/>
          </a:prstGeom>
          <a:solidFill>
            <a:srgbClr val="FF0000">
              <a:alpha val="11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3930" y="5373216"/>
            <a:ext cx="1872208" cy="648072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735166" y="934852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Testovací</a:t>
            </a:r>
            <a:endParaRPr lang="cs-CZ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5663158" y="209804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Referenční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505958" y="3244440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Integrační INT1</a:t>
            </a:r>
            <a:endParaRPr lang="cs-CZ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483138" y="4391236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Integrační INT2</a:t>
            </a:r>
            <a:endParaRPr lang="cs-CZ" b="1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693196" y="5543363"/>
            <a:ext cx="9936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Produkční</a:t>
            </a:r>
            <a:endParaRPr lang="cs-CZ" b="1" dirty="0"/>
          </a:p>
        </p:txBody>
      </p:sp>
      <p:sp>
        <p:nvSpPr>
          <p:cNvPr id="13" name="Obdélník 12"/>
          <p:cNvSpPr/>
          <p:nvPr/>
        </p:nvSpPr>
        <p:spPr>
          <a:xfrm>
            <a:off x="262558" y="620688"/>
            <a:ext cx="11665296" cy="2119696"/>
          </a:xfrm>
          <a:prstGeom prst="rect">
            <a:avLst/>
          </a:prstGeom>
          <a:noFill/>
          <a:ln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7571180" y="4230960"/>
            <a:ext cx="1872208" cy="648072"/>
          </a:xfrm>
          <a:prstGeom prst="rect">
            <a:avLst/>
          </a:prstGeom>
          <a:solidFill>
            <a:srgbClr val="FFC000">
              <a:alpha val="11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8093238" y="4402144"/>
            <a:ext cx="8280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DTMK</a:t>
            </a:r>
            <a:endParaRPr lang="cs-CZ" b="1" dirty="0"/>
          </a:p>
        </p:txBody>
      </p:sp>
      <p:sp>
        <p:nvSpPr>
          <p:cNvPr id="16" name="Obdélník 15"/>
          <p:cNvSpPr/>
          <p:nvPr/>
        </p:nvSpPr>
        <p:spPr>
          <a:xfrm>
            <a:off x="9965446" y="4221088"/>
            <a:ext cx="1746194" cy="288032"/>
          </a:xfrm>
          <a:prstGeom prst="rect">
            <a:avLst/>
          </a:prstGeom>
          <a:solidFill>
            <a:srgbClr val="FFC000">
              <a:alpha val="11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10433308" y="4239046"/>
            <a:ext cx="810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DTMŽ </a:t>
            </a:r>
            <a:endParaRPr lang="cs-CZ" b="1" dirty="0"/>
          </a:p>
        </p:txBody>
      </p:sp>
      <p:sp>
        <p:nvSpPr>
          <p:cNvPr id="19" name="Obdélník 18"/>
          <p:cNvSpPr/>
          <p:nvPr/>
        </p:nvSpPr>
        <p:spPr>
          <a:xfrm>
            <a:off x="9965446" y="4581128"/>
            <a:ext cx="1746194" cy="288032"/>
          </a:xfrm>
          <a:prstGeom prst="rect">
            <a:avLst/>
          </a:prstGeom>
          <a:solidFill>
            <a:srgbClr val="FFC000">
              <a:alpha val="11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10325106" y="4571255"/>
            <a:ext cx="11971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DTM ŘSD </a:t>
            </a:r>
            <a:endParaRPr lang="cs-CZ" b="1" dirty="0"/>
          </a:p>
        </p:txBody>
      </p:sp>
      <p:sp>
        <p:nvSpPr>
          <p:cNvPr id="21" name="Obdélník 20"/>
          <p:cNvSpPr/>
          <p:nvPr/>
        </p:nvSpPr>
        <p:spPr>
          <a:xfrm>
            <a:off x="414958" y="764704"/>
            <a:ext cx="2295872" cy="1800200"/>
          </a:xfrm>
          <a:prstGeom prst="rect">
            <a:avLst/>
          </a:prstGeom>
          <a:solidFill>
            <a:schemeClr val="bg1">
              <a:lumMod val="50000"/>
              <a:alpha val="9000"/>
            </a:schemeClr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529875" y="1265037"/>
            <a:ext cx="2066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b="1" dirty="0"/>
              <a:t>Simulované </a:t>
            </a:r>
            <a:r>
              <a:rPr lang="cs-CZ" sz="1600" b="1" dirty="0"/>
              <a:t>prostředí</a:t>
            </a:r>
          </a:p>
          <a:p>
            <a:pPr algn="ctr"/>
            <a:r>
              <a:rPr lang="cs-CZ" sz="1600" b="1" dirty="0"/>
              <a:t>IS </a:t>
            </a:r>
            <a:r>
              <a:rPr lang="cs-CZ" sz="1600" b="1" dirty="0" smtClean="0"/>
              <a:t>VSP</a:t>
            </a:r>
          </a:p>
          <a:p>
            <a:pPr algn="ctr"/>
            <a:r>
              <a:rPr lang="cs-CZ" sz="1600" b="1" dirty="0" smtClean="0"/>
              <a:t>(ČÚZK)</a:t>
            </a:r>
            <a:endParaRPr lang="cs-CZ" sz="1600" b="1" dirty="0"/>
          </a:p>
        </p:txBody>
      </p:sp>
      <p:sp>
        <p:nvSpPr>
          <p:cNvPr id="23" name="Obdélník 22"/>
          <p:cNvSpPr/>
          <p:nvPr/>
        </p:nvSpPr>
        <p:spPr>
          <a:xfrm>
            <a:off x="9429578" y="780436"/>
            <a:ext cx="2295872" cy="1800200"/>
          </a:xfrm>
          <a:prstGeom prst="rect">
            <a:avLst/>
          </a:prstGeom>
          <a:solidFill>
            <a:schemeClr val="bg1">
              <a:lumMod val="50000"/>
              <a:alpha val="9000"/>
            </a:schemeClr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9529851" y="1274767"/>
            <a:ext cx="2146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/>
              <a:t>Simulované prostředí</a:t>
            </a:r>
          </a:p>
          <a:p>
            <a:pPr algn="ctr"/>
            <a:r>
              <a:rPr lang="cs-CZ" sz="1600" b="1" dirty="0" smtClean="0"/>
              <a:t>IS DTM</a:t>
            </a:r>
          </a:p>
          <a:p>
            <a:pPr algn="ctr"/>
            <a:r>
              <a:rPr lang="cs-CZ" sz="1600" b="1" dirty="0" smtClean="0"/>
              <a:t>(MOCK)</a:t>
            </a:r>
            <a:endParaRPr lang="cs-CZ" sz="2000" b="1" dirty="0"/>
          </a:p>
        </p:txBody>
      </p:sp>
      <p:sp>
        <p:nvSpPr>
          <p:cNvPr id="25" name="Obdélník 24"/>
          <p:cNvSpPr/>
          <p:nvPr/>
        </p:nvSpPr>
        <p:spPr>
          <a:xfrm>
            <a:off x="406599" y="4221088"/>
            <a:ext cx="2295872" cy="648072"/>
          </a:xfrm>
          <a:prstGeom prst="rect">
            <a:avLst/>
          </a:prstGeom>
          <a:solidFill>
            <a:schemeClr val="bg1">
              <a:lumMod val="50000"/>
              <a:alpha val="9000"/>
            </a:schemeClr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extovéPole 25"/>
          <p:cNvSpPr txBox="1"/>
          <p:nvPr/>
        </p:nvSpPr>
        <p:spPr>
          <a:xfrm>
            <a:off x="517739" y="4283514"/>
            <a:ext cx="2077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 smtClean="0"/>
              <a:t>Simulované prostředí (MOCK)</a:t>
            </a:r>
            <a:endParaRPr lang="cs-CZ" sz="1400" b="1" dirty="0"/>
          </a:p>
        </p:txBody>
      </p:sp>
      <p:sp>
        <p:nvSpPr>
          <p:cNvPr id="27" name="Obdélník 26"/>
          <p:cNvSpPr/>
          <p:nvPr/>
        </p:nvSpPr>
        <p:spPr>
          <a:xfrm>
            <a:off x="262558" y="2926818"/>
            <a:ext cx="11665296" cy="2119696"/>
          </a:xfrm>
          <a:prstGeom prst="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Obdélník 27"/>
          <p:cNvSpPr/>
          <p:nvPr/>
        </p:nvSpPr>
        <p:spPr>
          <a:xfrm>
            <a:off x="8471470" y="3076445"/>
            <a:ext cx="2295872" cy="648072"/>
          </a:xfrm>
          <a:prstGeom prst="rect">
            <a:avLst/>
          </a:prstGeom>
          <a:solidFill>
            <a:schemeClr val="bg1">
              <a:lumMod val="50000"/>
              <a:alpha val="9000"/>
            </a:schemeClr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extovéPole 28"/>
          <p:cNvSpPr txBox="1"/>
          <p:nvPr/>
        </p:nvSpPr>
        <p:spPr>
          <a:xfrm>
            <a:off x="8602260" y="3150424"/>
            <a:ext cx="2151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 smtClean="0"/>
              <a:t>Simulované prostředí  (MOCK)</a:t>
            </a:r>
            <a:endParaRPr lang="cs-CZ" sz="1400" b="1" dirty="0"/>
          </a:p>
        </p:txBody>
      </p:sp>
      <p:sp>
        <p:nvSpPr>
          <p:cNvPr id="30" name="Obdélník 29"/>
          <p:cNvSpPr/>
          <p:nvPr/>
        </p:nvSpPr>
        <p:spPr>
          <a:xfrm>
            <a:off x="694606" y="3076445"/>
            <a:ext cx="1872208" cy="648072"/>
          </a:xfrm>
          <a:prstGeom prst="rect">
            <a:avLst/>
          </a:prstGeom>
          <a:solidFill>
            <a:srgbClr val="FFC000">
              <a:alpha val="11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1279671" y="3263679"/>
            <a:ext cx="7020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VSP</a:t>
            </a:r>
            <a:endParaRPr lang="cs-CZ" b="1" dirty="0"/>
          </a:p>
        </p:txBody>
      </p:sp>
      <p:sp>
        <p:nvSpPr>
          <p:cNvPr id="32" name="Obdélník 31"/>
          <p:cNvSpPr/>
          <p:nvPr/>
        </p:nvSpPr>
        <p:spPr>
          <a:xfrm>
            <a:off x="262558" y="5230384"/>
            <a:ext cx="11665296" cy="964512"/>
          </a:xfrm>
          <a:prstGeom prst="rect">
            <a:avLst/>
          </a:prstGeom>
          <a:noFill/>
          <a:ln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Obdélník 32"/>
          <p:cNvSpPr/>
          <p:nvPr/>
        </p:nvSpPr>
        <p:spPr>
          <a:xfrm>
            <a:off x="694606" y="5363200"/>
            <a:ext cx="1872208" cy="648072"/>
          </a:xfrm>
          <a:prstGeom prst="rect">
            <a:avLst/>
          </a:prstGeom>
          <a:solidFill>
            <a:srgbClr val="92D050">
              <a:alpha val="8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1279671" y="5543363"/>
            <a:ext cx="702078" cy="307777"/>
          </a:xfrm>
          <a:prstGeom prst="rect">
            <a:avLst/>
          </a:prstGeom>
          <a:solidFill>
            <a:srgbClr val="92D050">
              <a:alpha val="8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VSP</a:t>
            </a:r>
            <a:endParaRPr lang="cs-CZ" b="1" dirty="0"/>
          </a:p>
        </p:txBody>
      </p:sp>
      <p:sp>
        <p:nvSpPr>
          <p:cNvPr id="35" name="Obdélník 34"/>
          <p:cNvSpPr/>
          <p:nvPr/>
        </p:nvSpPr>
        <p:spPr>
          <a:xfrm>
            <a:off x="7557370" y="5363294"/>
            <a:ext cx="1872208" cy="648072"/>
          </a:xfrm>
          <a:prstGeom prst="rect">
            <a:avLst/>
          </a:prstGeom>
          <a:solidFill>
            <a:srgbClr val="92D050">
              <a:alpha val="8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8079428" y="5534478"/>
            <a:ext cx="8280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DTMK</a:t>
            </a:r>
            <a:endParaRPr lang="cs-CZ" b="1" dirty="0"/>
          </a:p>
        </p:txBody>
      </p:sp>
      <p:sp>
        <p:nvSpPr>
          <p:cNvPr id="37" name="Obdélník 36"/>
          <p:cNvSpPr/>
          <p:nvPr/>
        </p:nvSpPr>
        <p:spPr>
          <a:xfrm>
            <a:off x="9951636" y="5353422"/>
            <a:ext cx="1746194" cy="288032"/>
          </a:xfrm>
          <a:prstGeom prst="rect">
            <a:avLst/>
          </a:prstGeom>
          <a:solidFill>
            <a:srgbClr val="92D050">
              <a:alpha val="8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10419498" y="5371380"/>
            <a:ext cx="810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DTMŽ </a:t>
            </a:r>
            <a:endParaRPr lang="cs-CZ" b="1" dirty="0"/>
          </a:p>
        </p:txBody>
      </p:sp>
      <p:sp>
        <p:nvSpPr>
          <p:cNvPr id="39" name="Obdélník 38"/>
          <p:cNvSpPr/>
          <p:nvPr/>
        </p:nvSpPr>
        <p:spPr>
          <a:xfrm>
            <a:off x="9951636" y="5713462"/>
            <a:ext cx="1746194" cy="288032"/>
          </a:xfrm>
          <a:prstGeom prst="rect">
            <a:avLst/>
          </a:prstGeom>
          <a:solidFill>
            <a:srgbClr val="92D050">
              <a:alpha val="8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10311296" y="5703589"/>
            <a:ext cx="11971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IS DTM ŘSD </a:t>
            </a:r>
            <a:endParaRPr lang="cs-CZ" b="1" dirty="0"/>
          </a:p>
        </p:txBody>
      </p:sp>
      <p:sp>
        <p:nvSpPr>
          <p:cNvPr id="44" name="Obdélník 43"/>
          <p:cNvSpPr/>
          <p:nvPr/>
        </p:nvSpPr>
        <p:spPr>
          <a:xfrm>
            <a:off x="4250935" y="5373216"/>
            <a:ext cx="902499" cy="64807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45" name="TextovéPole 44"/>
          <p:cNvSpPr txBox="1"/>
          <p:nvPr/>
        </p:nvSpPr>
        <p:spPr>
          <a:xfrm>
            <a:off x="4471358" y="5371380"/>
            <a:ext cx="5415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chemeClr val="bg1"/>
                </a:solidFill>
              </a:rPr>
              <a:t>IS DS</a:t>
            </a:r>
            <a:endParaRPr lang="cs-CZ" sz="1600" b="1" dirty="0">
              <a:solidFill>
                <a:schemeClr val="bg1"/>
              </a:solidFill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4350968" y="5770661"/>
            <a:ext cx="8024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chemeClr val="bg1"/>
                </a:solidFill>
              </a:rPr>
              <a:t>JIP/KAAS</a:t>
            </a:r>
            <a:endParaRPr lang="cs-CZ" sz="1600" b="1" dirty="0">
              <a:solidFill>
                <a:schemeClr val="bg1"/>
              </a:solidFill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4517510" y="5574141"/>
            <a:ext cx="5879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chemeClr val="bg1"/>
                </a:solidFill>
              </a:rPr>
              <a:t>NIA</a:t>
            </a:r>
            <a:endParaRPr lang="cs-CZ" sz="1200" b="1" dirty="0">
              <a:solidFill>
                <a:schemeClr val="bg1"/>
              </a:solidFill>
            </a:endParaRPr>
          </a:p>
        </p:txBody>
      </p:sp>
      <p:pic>
        <p:nvPicPr>
          <p:cNvPr id="49" name="Obrázek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6405" y="3157593"/>
            <a:ext cx="476250" cy="485775"/>
          </a:xfrm>
          <a:prstGeom prst="rect">
            <a:avLst/>
          </a:prstGeom>
        </p:spPr>
      </p:pic>
      <p:pic>
        <p:nvPicPr>
          <p:cNvPr id="50" name="Obrázek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4876" y="4338240"/>
            <a:ext cx="476250" cy="485775"/>
          </a:xfrm>
          <a:prstGeom prst="rect">
            <a:avLst/>
          </a:prstGeom>
        </p:spPr>
      </p:pic>
      <p:pic>
        <p:nvPicPr>
          <p:cNvPr id="51" name="Obrázek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846" y="4319323"/>
            <a:ext cx="476250" cy="485775"/>
          </a:xfrm>
          <a:prstGeom prst="rect">
            <a:avLst/>
          </a:prstGeom>
        </p:spPr>
      </p:pic>
      <p:sp>
        <p:nvSpPr>
          <p:cNvPr id="53" name="TextovéPole 52"/>
          <p:cNvSpPr txBox="1"/>
          <p:nvPr/>
        </p:nvSpPr>
        <p:spPr>
          <a:xfrm>
            <a:off x="5241995" y="4632811"/>
            <a:ext cx="18071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b="1" dirty="0" smtClean="0"/>
              <a:t>1.2.2023 – 31.10.2023</a:t>
            </a:r>
            <a:endParaRPr lang="cs-CZ" b="1" dirty="0"/>
          </a:p>
        </p:txBody>
      </p:sp>
      <p:sp>
        <p:nvSpPr>
          <p:cNvPr id="54" name="TextovéPole 53"/>
          <p:cNvSpPr txBox="1"/>
          <p:nvPr/>
        </p:nvSpPr>
        <p:spPr>
          <a:xfrm>
            <a:off x="5807174" y="3478296"/>
            <a:ext cx="720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b="1" dirty="0" smtClean="0"/>
              <a:t>3.4.2023</a:t>
            </a:r>
            <a:endParaRPr lang="cs-CZ" b="1" dirty="0"/>
          </a:p>
        </p:txBody>
      </p:sp>
      <p:sp>
        <p:nvSpPr>
          <p:cNvPr id="48" name="Obdélník 47"/>
          <p:cNvSpPr/>
          <p:nvPr/>
        </p:nvSpPr>
        <p:spPr>
          <a:xfrm>
            <a:off x="5105096" y="620688"/>
            <a:ext cx="2128274" cy="4388408"/>
          </a:xfrm>
          <a:prstGeom prst="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5223095" y="240903"/>
            <a:ext cx="1880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Neprodukční prostředí</a:t>
            </a:r>
            <a:endParaRPr lang="cs-CZ" sz="1400" b="1" dirty="0"/>
          </a:p>
        </p:txBody>
      </p:sp>
      <p:sp>
        <p:nvSpPr>
          <p:cNvPr id="52" name="Obdélník 51"/>
          <p:cNvSpPr/>
          <p:nvPr/>
        </p:nvSpPr>
        <p:spPr>
          <a:xfrm>
            <a:off x="2880567" y="668462"/>
            <a:ext cx="2128274" cy="5526434"/>
          </a:xfrm>
          <a:prstGeom prst="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TextovéPole 54"/>
          <p:cNvSpPr txBox="1"/>
          <p:nvPr/>
        </p:nvSpPr>
        <p:spPr>
          <a:xfrm>
            <a:off x="3049671" y="3144825"/>
            <a:ext cx="1880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 smtClean="0"/>
              <a:t>Vnější rozhraní </a:t>
            </a:r>
          </a:p>
          <a:p>
            <a:pPr algn="ctr"/>
            <a:r>
              <a:rPr lang="cs-CZ" sz="1400" b="1" dirty="0" smtClean="0"/>
              <a:t>IS DMVS</a:t>
            </a:r>
            <a:endParaRPr lang="cs-CZ" sz="1400" b="1" dirty="0"/>
          </a:p>
        </p:txBody>
      </p:sp>
      <p:sp>
        <p:nvSpPr>
          <p:cNvPr id="56" name="Obdélník 55"/>
          <p:cNvSpPr/>
          <p:nvPr/>
        </p:nvSpPr>
        <p:spPr>
          <a:xfrm>
            <a:off x="7338026" y="664188"/>
            <a:ext cx="2128274" cy="5526434"/>
          </a:xfrm>
          <a:prstGeom prst="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TextovéPole 56"/>
          <p:cNvSpPr txBox="1"/>
          <p:nvPr/>
        </p:nvSpPr>
        <p:spPr>
          <a:xfrm>
            <a:off x="7507130" y="3140551"/>
            <a:ext cx="1880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 smtClean="0"/>
              <a:t>Vnitřní rozhraní </a:t>
            </a:r>
          </a:p>
          <a:p>
            <a:pPr algn="ctr"/>
            <a:r>
              <a:rPr lang="cs-CZ" sz="1400" b="1" dirty="0" smtClean="0"/>
              <a:t>IS DMVS</a:t>
            </a:r>
            <a:endParaRPr lang="cs-CZ" sz="1400" b="1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5253467" y="5765051"/>
            <a:ext cx="18071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b="1" dirty="0" smtClean="0"/>
              <a:t>3.7.2023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43355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7257E-6 3.7037E-7 L -1.37257E-6 0.09005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91"/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7257E-6 -3.33333E-6 L -1.37257E-6 0.0926 " pathEditMode="relative" rAng="0" ptsTypes="AA">
                                      <p:cBhvr>
                                        <p:cTn id="18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30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9526E-6 -1.85185E-6 L -0.00182 0.09306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4653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4932E-6 4.07407E-6 L 4.74932E-6 0.09398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99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-0.00347 L -0.00013 -0.07199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3426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7222E-6 -2.22222E-6 L -0.00065 -0.06991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3495"/>
                                    </p:animMotion>
                                  </p:childTnLst>
                                </p:cTn>
                              </p:par>
                              <p:par>
                                <p:cTn id="19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687E-6 7.40741E-7 L 0.00078 -0.07546 " pathEditMode="relative" rAng="0" ptsTypes="AA">
                                      <p:cBhvr>
                                        <p:cTn id="19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3773"/>
                                    </p:animMotion>
                                  </p:childTnLst>
                                </p:cTn>
                              </p:par>
                              <p:par>
                                <p:cTn id="19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687E-6 -2.59259E-6 L 0.00078 -0.07129 " pathEditMode="relative" rAng="0" ptsTypes="AA">
                                      <p:cBhvr>
                                        <p:cTn id="19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3565"/>
                                    </p:animMotion>
                                  </p:childTnLst>
                                </p:cTn>
                              </p:par>
                              <p:par>
                                <p:cTn id="19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687E-6 1.11111E-6 L 1.94687E-6 -0.04838 " pathEditMode="relative" rAng="0" ptsTypes="AA">
                                      <p:cBhvr>
                                        <p:cTn id="19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31"/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18778E-7 1.11111E-6 L -0.00703 -0.04838 " pathEditMode="relative" rAng="0" ptsTypes="AA">
                                      <p:cBhvr>
                                        <p:cTn id="19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4" grpId="1" animBg="1"/>
      <p:bldP spid="5" grpId="0" animBg="1"/>
      <p:bldP spid="5" grpId="1" animBg="1"/>
      <p:bldP spid="6" grpId="0" animBg="1"/>
      <p:bldP spid="7" grpId="0"/>
      <p:bldP spid="8" grpId="0"/>
      <p:bldP spid="9" grpId="0"/>
      <p:bldP spid="9" grpId="1"/>
      <p:bldP spid="11" grpId="0"/>
      <p:bldP spid="11" grpId="1"/>
      <p:bldP spid="12" grpId="0"/>
      <p:bldP spid="13" grpId="0" animBg="1"/>
      <p:bldP spid="14" grpId="0" animBg="1"/>
      <p:bldP spid="14" grpId="1" animBg="1"/>
      <p:bldP spid="15" grpId="0"/>
      <p:bldP spid="15" grpId="1"/>
      <p:bldP spid="16" grpId="0" animBg="1"/>
      <p:bldP spid="16" grpId="1" animBg="1"/>
      <p:bldP spid="18" grpId="0"/>
      <p:bldP spid="18" grpId="1"/>
      <p:bldP spid="19" grpId="0" animBg="1"/>
      <p:bldP spid="19" grpId="1" animBg="1"/>
      <p:bldP spid="20" grpId="0"/>
      <p:bldP spid="20" grpId="1"/>
      <p:bldP spid="21" grpId="0" animBg="1"/>
      <p:bldP spid="22" grpId="0"/>
      <p:bldP spid="23" grpId="0" animBg="1"/>
      <p:bldP spid="24" grpId="0"/>
      <p:bldP spid="25" grpId="0" animBg="1"/>
      <p:bldP spid="25" grpId="1" animBg="1"/>
      <p:bldP spid="26" grpId="0"/>
      <p:bldP spid="26" grpId="1"/>
      <p:bldP spid="27" grpId="0" animBg="1"/>
      <p:bldP spid="28" grpId="0" animBg="1"/>
      <p:bldP spid="28" grpId="1" animBg="1"/>
      <p:bldP spid="29" grpId="0"/>
      <p:bldP spid="29" grpId="1"/>
      <p:bldP spid="30" grpId="0" animBg="1"/>
      <p:bldP spid="30" grpId="1" animBg="1"/>
      <p:bldP spid="31" grpId="0"/>
      <p:bldP spid="31" grpId="1"/>
      <p:bldP spid="32" grpId="0" animBg="1"/>
      <p:bldP spid="33" grpId="0" animBg="1"/>
      <p:bldP spid="34" grpId="0" animBg="1"/>
      <p:bldP spid="35" grpId="0" animBg="1"/>
      <p:bldP spid="36" grpId="0"/>
      <p:bldP spid="37" grpId="0" animBg="1"/>
      <p:bldP spid="38" grpId="0"/>
      <p:bldP spid="39" grpId="0" animBg="1"/>
      <p:bldP spid="40" grpId="0"/>
      <p:bldP spid="44" grpId="0" animBg="1"/>
      <p:bldP spid="45" grpId="0"/>
      <p:bldP spid="46" grpId="0"/>
      <p:bldP spid="47" grpId="0"/>
      <p:bldP spid="53" grpId="0"/>
      <p:bldP spid="53" grpId="1"/>
      <p:bldP spid="54" grpId="0"/>
      <p:bldP spid="54" grpId="1"/>
      <p:bldP spid="48" grpId="0" animBg="1"/>
      <p:bldP spid="48" grpId="1" animBg="1"/>
      <p:bldP spid="10" grpId="0"/>
      <p:bldP spid="10" grpId="1"/>
      <p:bldP spid="52" grpId="0" animBg="1"/>
      <p:bldP spid="52" grpId="1" animBg="1"/>
      <p:bldP spid="55" grpId="0"/>
      <p:bldP spid="55" grpId="1"/>
      <p:bldP spid="56" grpId="0" animBg="1"/>
      <p:bldP spid="56" grpId="1" animBg="1"/>
      <p:bldP spid="57" grpId="0"/>
      <p:bldP spid="57" grpId="1"/>
      <p:bldP spid="6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6814" y="1340768"/>
            <a:ext cx="7596032" cy="3895714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566815" y="4278180"/>
            <a:ext cx="5976664" cy="924725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02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2838" y="188640"/>
            <a:ext cx="6582139" cy="6447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88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782838" y="2060848"/>
            <a:ext cx="6912768" cy="2448272"/>
          </a:xfrm>
          <a:prstGeom prst="rect">
            <a:avLst/>
          </a:prstGeom>
          <a:solidFill>
            <a:srgbClr val="FF0000">
              <a:alpha val="10000"/>
            </a:srgbClr>
          </a:solidFill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713402" y="2636912"/>
            <a:ext cx="50516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 smtClean="0"/>
              <a:t>Integrační prostředí </a:t>
            </a:r>
          </a:p>
          <a:p>
            <a:pPr algn="ctr"/>
            <a:r>
              <a:rPr lang="cs-CZ" sz="4400" b="1" dirty="0" smtClean="0"/>
              <a:t>INT1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257530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433388"/>
            <a:ext cx="9142413" cy="2387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800" b="1" dirty="0" smtClean="0">
                <a:solidFill>
                  <a:srgbClr val="1D4E78"/>
                </a:solidFill>
                <a:latin typeface="Anton" panose="00000500000000000000" pitchFamily="2" charset="-18"/>
              </a:rPr>
              <a:t>Děkuji za pozornost</a:t>
            </a:r>
            <a:r>
              <a:rPr lang="cs-CZ" sz="4800" b="1" dirty="0" smtClean="0">
                <a:solidFill>
                  <a:srgbClr val="1D4E78"/>
                </a:solidFill>
                <a:latin typeface="+mn-lt"/>
              </a:rPr>
              <a:t>.</a:t>
            </a:r>
            <a:endParaRPr lang="cs-CZ" sz="4800" b="1" dirty="0">
              <a:solidFill>
                <a:srgbClr val="1D4E78"/>
              </a:solidFill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524250" y="3535363"/>
            <a:ext cx="5713413" cy="2227262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nton" panose="00000500000000000000" pitchFamily="2" charset="-18"/>
              </a:rPr>
              <a:t>Ing. Jiří Formánek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nton" panose="00000500000000000000" pitchFamily="2" charset="-18"/>
                <a:hlinkClick r:id="rId2"/>
              </a:rPr>
              <a:t>jiri.formanek@cuzk.cz</a:t>
            </a:r>
            <a:endParaRPr lang="cs-CZ" dirty="0" smtClean="0">
              <a:solidFill>
                <a:schemeClr val="tx1">
                  <a:lumMod val="50000"/>
                  <a:lumOff val="50000"/>
                </a:schemeClr>
              </a:solidFill>
              <a:latin typeface="Anton" panose="00000500000000000000" pitchFamily="2" charset="-18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cs-CZ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cs-CZ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cs-CZ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48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5332413"/>
            <a:ext cx="2676525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96</Words>
  <Application>Microsoft Office PowerPoint</Application>
  <PresentationFormat>Vlastní</PresentationFormat>
  <Paragraphs>42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Anton</vt:lpstr>
      <vt:lpstr>Arial</vt:lpstr>
      <vt:lpstr>Calibri</vt:lpstr>
      <vt:lpstr>Motiv systému Office</vt:lpstr>
      <vt:lpstr>  Prostředí IS DMVS 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pozornost.</vt:lpstr>
    </vt:vector>
  </TitlesOfParts>
  <Company>ČÚZK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Jiří Formánek</dc:creator>
  <cp:lastModifiedBy>Formánek Jiří</cp:lastModifiedBy>
  <cp:revision>79</cp:revision>
  <dcterms:created xsi:type="dcterms:W3CDTF">2022-05-15T19:55:16Z</dcterms:created>
  <dcterms:modified xsi:type="dcterms:W3CDTF">2023-09-07T06:16:07Z</dcterms:modified>
</cp:coreProperties>
</file>