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autoCompressPictures="0">
  <p:sldMasterIdLst>
    <p:sldMasterId id="2147483648" r:id="rId1"/>
  </p:sldMasterIdLst>
  <p:notesMasterIdLst>
    <p:notesMasterId r:id="rId22"/>
  </p:notesMasterIdLst>
  <p:handoutMasterIdLst>
    <p:handoutMasterId r:id="rId23"/>
  </p:handoutMasterIdLst>
  <p:sldIdLst>
    <p:sldId id="278" r:id="rId2"/>
    <p:sldId id="498" r:id="rId3"/>
    <p:sldId id="435" r:id="rId4"/>
    <p:sldId id="554" r:id="rId5"/>
    <p:sldId id="436" r:id="rId6"/>
    <p:sldId id="489" r:id="rId7"/>
    <p:sldId id="553" r:id="rId8"/>
    <p:sldId id="481" r:id="rId9"/>
    <p:sldId id="434" r:id="rId10"/>
    <p:sldId id="552" r:id="rId11"/>
    <p:sldId id="541" r:id="rId12"/>
    <p:sldId id="542" r:id="rId13"/>
    <p:sldId id="555" r:id="rId14"/>
    <p:sldId id="540" r:id="rId15"/>
    <p:sldId id="557" r:id="rId16"/>
    <p:sldId id="556" r:id="rId17"/>
    <p:sldId id="538" r:id="rId18"/>
    <p:sldId id="559" r:id="rId19"/>
    <p:sldId id="558" r:id="rId20"/>
    <p:sldId id="443" r:id="rId21"/>
  </p:sldIdLst>
  <p:sldSz cx="12192000" cy="6858000"/>
  <p:notesSz cx="9928225" cy="6797675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13F0C"/>
    <a:srgbClr val="52D125"/>
    <a:srgbClr val="000000"/>
    <a:srgbClr val="089BF6"/>
    <a:srgbClr val="EE7F00"/>
    <a:srgbClr val="FEFFFF"/>
    <a:srgbClr val="FFFFFF"/>
    <a:srgbClr val="EDF5F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413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50" y="11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600"/>
    </p:cViewPr>
  </p:sorterViewPr>
  <p:notesViewPr>
    <p:cSldViewPr snapToGrid="0" showGuides="1">
      <p:cViewPr varScale="1">
        <p:scale>
          <a:sx n="47" d="100"/>
          <a:sy n="47" d="100"/>
        </p:scale>
        <p:origin x="2022" y="6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4302231" cy="34106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623697" y="1"/>
            <a:ext cx="4302231" cy="34106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B633F0-A01E-4437-9D83-46E6619C435F}" type="datetimeFigureOut">
              <a:rPr lang="cs-CZ" smtClean="0"/>
              <a:t>12.03.2024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456612"/>
            <a:ext cx="4302231" cy="3410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623697" y="6456612"/>
            <a:ext cx="4302231" cy="3410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CEC266-C3ED-4D7A-968B-C10293CFF1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073371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4302231" cy="34106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623697" y="1"/>
            <a:ext cx="4302231" cy="34106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A34BFD-E3F9-411A-9541-D917AC158B6F}" type="datetimeFigureOut">
              <a:rPr lang="cs-CZ" smtClean="0"/>
              <a:t>12.03.2024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2925763" y="849313"/>
            <a:ext cx="4076700" cy="229393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92823" y="3271381"/>
            <a:ext cx="7942580" cy="267658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456612"/>
            <a:ext cx="4302231" cy="3410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623697" y="6456612"/>
            <a:ext cx="4302231" cy="3410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C03FB1-9DE0-45D8-8464-B0D77CF18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04679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 cstate="email">
            <a:alphaModFix amt="50000"/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4665482"/>
            <a:ext cx="10088880" cy="858386"/>
          </a:xfrm>
          <a:solidFill>
            <a:srgbClr val="EE7F00"/>
          </a:solidFill>
        </p:spPr>
        <p:txBody>
          <a:bodyPr anchor="ctr">
            <a:noAutofit/>
          </a:bodyPr>
          <a:lstStyle>
            <a:lvl1pPr algn="ctr">
              <a:lnSpc>
                <a:spcPct val="85000"/>
              </a:lnSpc>
              <a:defRPr sz="4800" spc="-50" baseline="0">
                <a:solidFill>
                  <a:schemeClr val="bg1"/>
                </a:solidFill>
              </a:defRPr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8387" y="5691351"/>
            <a:ext cx="10058400" cy="600951"/>
          </a:xfrm>
          <a:solidFill>
            <a:schemeClr val="bg1">
              <a:lumMod val="95000"/>
            </a:schemeClr>
          </a:solidFill>
        </p:spPr>
        <p:txBody>
          <a:bodyPr lIns="91440" rIns="91440" anchor="ctr">
            <a:normAutofit/>
          </a:bodyPr>
          <a:lstStyle>
            <a:lvl1pPr marL="0" indent="0" algn="ctr">
              <a:buNone/>
              <a:defRPr sz="2000" cap="all" spc="200" baseline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A67B3-BEED-4B23-8FA6-DFD2082621C7}" type="datetime1">
              <a:rPr lang="cs-CZ" smtClean="0"/>
              <a:t>12.03.2024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pic>
        <p:nvPicPr>
          <p:cNvPr id="13" name="Obrázek 12"/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066800" y="683260"/>
            <a:ext cx="4017564" cy="14704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665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1_Úvodní snímek">
    <p:bg>
      <p:bgPr>
        <a:blipFill dpi="0" rotWithShape="1">
          <a:blip r:embed="rId2" cstate="email">
            <a:alphaModFix amt="80000"/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 l="-20000" r="-2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4665482"/>
            <a:ext cx="10058400" cy="858386"/>
          </a:xfrm>
          <a:solidFill>
            <a:srgbClr val="EE7F00"/>
          </a:solidFill>
        </p:spPr>
        <p:txBody>
          <a:bodyPr anchor="ctr">
            <a:noAutofit/>
          </a:bodyPr>
          <a:lstStyle>
            <a:lvl1pPr algn="ctr">
              <a:lnSpc>
                <a:spcPct val="85000"/>
              </a:lnSpc>
              <a:defRPr sz="4800" spc="-50" baseline="0">
                <a:solidFill>
                  <a:schemeClr val="bg1"/>
                </a:solidFill>
              </a:defRPr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8387" y="5691351"/>
            <a:ext cx="10058400" cy="600951"/>
          </a:xfrm>
          <a:solidFill>
            <a:schemeClr val="bg1">
              <a:lumMod val="95000"/>
            </a:schemeClr>
          </a:solidFill>
        </p:spPr>
        <p:txBody>
          <a:bodyPr lIns="91440" rIns="91440" anchor="ctr">
            <a:normAutofit/>
          </a:bodyPr>
          <a:lstStyle>
            <a:lvl1pPr marL="0" indent="0" algn="ctr">
              <a:buNone/>
              <a:defRPr sz="2000" cap="all" spc="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D17B8-666D-4244-98BD-329AD04F8349}" type="datetime1">
              <a:rPr lang="cs-CZ" smtClean="0"/>
              <a:t>12.03.2024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pic>
        <p:nvPicPr>
          <p:cNvPr id="13" name="Obrázek 12"/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097280" y="692150"/>
            <a:ext cx="4017564" cy="14704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7364996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2_Úvodní snímek">
    <p:bg>
      <p:bgPr>
        <a:blipFill dpi="0" rotWithShape="1">
          <a:blip r:embed="rId2" cstate="email">
            <a:alphaModFix amt="70000"/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4665482"/>
            <a:ext cx="10058400" cy="858386"/>
          </a:xfrm>
          <a:solidFill>
            <a:srgbClr val="EE7F00"/>
          </a:solidFill>
        </p:spPr>
        <p:txBody>
          <a:bodyPr anchor="ctr">
            <a:noAutofit/>
          </a:bodyPr>
          <a:lstStyle>
            <a:lvl1pPr algn="ctr">
              <a:lnSpc>
                <a:spcPct val="85000"/>
              </a:lnSpc>
              <a:defRPr sz="4800" spc="-50" baseline="0">
                <a:solidFill>
                  <a:schemeClr val="bg1"/>
                </a:solidFill>
              </a:defRPr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8387" y="5691351"/>
            <a:ext cx="10058400" cy="600951"/>
          </a:xfrm>
          <a:solidFill>
            <a:schemeClr val="bg1">
              <a:lumMod val="95000"/>
            </a:schemeClr>
          </a:solidFill>
        </p:spPr>
        <p:txBody>
          <a:bodyPr lIns="91440" rIns="91440" anchor="ctr">
            <a:normAutofit/>
          </a:bodyPr>
          <a:lstStyle>
            <a:lvl1pPr marL="0" indent="0" algn="ctr">
              <a:buNone/>
              <a:defRPr sz="2000" cap="all" spc="200" baseline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2A7D9-BC5F-41B6-8DB5-926BC00757A9}" type="datetime1">
              <a:rPr lang="cs-CZ" smtClean="0"/>
              <a:t>12.03.2024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pic>
        <p:nvPicPr>
          <p:cNvPr id="13" name="Obrázek 12"/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097280" y="692150"/>
            <a:ext cx="4017564" cy="14704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5341745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3_Úvodní snímek">
    <p:bg>
      <p:bgPr>
        <a:blipFill dpi="0" rotWithShape="1">
          <a:blip r:embed="rId2" cstate="email">
            <a:alphaModFix amt="50000"/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4665482"/>
            <a:ext cx="10058400" cy="858386"/>
          </a:xfrm>
          <a:solidFill>
            <a:srgbClr val="EE7F00"/>
          </a:solidFill>
        </p:spPr>
        <p:txBody>
          <a:bodyPr anchor="ctr">
            <a:noAutofit/>
          </a:bodyPr>
          <a:lstStyle>
            <a:lvl1pPr algn="ctr">
              <a:lnSpc>
                <a:spcPct val="85000"/>
              </a:lnSpc>
              <a:defRPr sz="4800" spc="-50" baseline="0">
                <a:solidFill>
                  <a:schemeClr val="bg1"/>
                </a:solidFill>
              </a:defRPr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8387" y="5691351"/>
            <a:ext cx="10058400" cy="600951"/>
          </a:xfrm>
          <a:solidFill>
            <a:schemeClr val="bg1">
              <a:lumMod val="95000"/>
            </a:schemeClr>
          </a:solidFill>
        </p:spPr>
        <p:txBody>
          <a:bodyPr lIns="91440" rIns="91440" anchor="ctr">
            <a:normAutofit/>
          </a:bodyPr>
          <a:lstStyle>
            <a:lvl1pPr marL="0" indent="0" algn="ctr">
              <a:buNone/>
              <a:defRPr sz="2000" cap="all" spc="200" baseline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62448-A8ED-4591-AE8A-B9E0B136BCE9}" type="datetime1">
              <a:rPr lang="cs-CZ" smtClean="0"/>
              <a:t>12.03.2024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pic>
        <p:nvPicPr>
          <p:cNvPr id="13" name="Obrázek 12"/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068387" y="692150"/>
            <a:ext cx="4017564" cy="14704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4760084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 marL="0">
              <a:defRPr sz="3600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493520"/>
            <a:ext cx="10058400" cy="4375574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C9814-0FFF-4ADE-A8B4-15238E597FB8}" type="datetime1">
              <a:rPr lang="cs-CZ" smtClean="0"/>
              <a:t>12.03.2024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3E31D-E2AB-40D1-8B51-AFA5AFEF393A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0" y="2118360"/>
            <a:ext cx="12192000" cy="2206752"/>
          </a:xfrm>
          <a:solidFill>
            <a:srgbClr val="EE7F00"/>
          </a:solidFill>
        </p:spPr>
        <p:txBody>
          <a:bodyPr anchor="ctr" anchorCtr="0">
            <a:normAutofit/>
          </a:bodyPr>
          <a:lstStyle>
            <a:lvl1pPr algn="ctr">
              <a:lnSpc>
                <a:spcPct val="85000"/>
              </a:lnSpc>
              <a:defRPr sz="4000" b="0">
                <a:solidFill>
                  <a:schemeClr val="bg1"/>
                </a:solidFill>
              </a:defRPr>
            </a:lvl1pPr>
          </a:lstStyle>
          <a:p>
            <a:r>
              <a:rPr lang="cs-CZ" dirty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0" y="4453128"/>
            <a:ext cx="12192000" cy="1143000"/>
          </a:xfrm>
          <a:solidFill>
            <a:schemeClr val="bg1">
              <a:lumMod val="65000"/>
            </a:schemeClr>
          </a:solidFill>
          <a:ln>
            <a:noFill/>
          </a:ln>
        </p:spPr>
        <p:txBody>
          <a:bodyPr lIns="91440" rIns="91440" anchor="ctr" anchorCtr="0">
            <a:normAutofit/>
          </a:bodyPr>
          <a:lstStyle>
            <a:lvl1pPr marL="0" indent="0" algn="ctr">
              <a:buNone/>
              <a:defRPr sz="2400" b="1" cap="all" spc="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98B4E-9EEE-44C3-98E6-3160897F81B1}" type="datetime1">
              <a:rPr lang="cs-CZ" smtClean="0"/>
              <a:t>12.03.2024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pic>
        <p:nvPicPr>
          <p:cNvPr id="14" name="Obrázek 13"/>
          <p:cNvPicPr>
            <a:picLocks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0411329" y="163806"/>
            <a:ext cx="1607026" cy="58816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A214C-C157-4187-B200-CE663BC0F05E}" type="datetime1">
              <a:rPr lang="cs-CZ" smtClean="0"/>
              <a:t>12.03.2024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4"/>
            <a:ext cx="10058400" cy="1060198"/>
          </a:xfrm>
        </p:spPr>
        <p:txBody>
          <a:bodyPr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495532"/>
            <a:ext cx="4937760" cy="736282"/>
          </a:xfrm>
          <a:solidFill>
            <a:schemeClr val="bg1">
              <a:lumMod val="95000"/>
            </a:schemeClr>
          </a:solidFill>
        </p:spPr>
        <p:txBody>
          <a:bodyPr lIns="91440" rIns="91440" anchor="ctr">
            <a:normAutofit/>
          </a:bodyPr>
          <a:lstStyle>
            <a:lvl1pPr marL="0" indent="0">
              <a:buNone/>
              <a:defRPr sz="1600" b="0" cap="all" baseline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380544"/>
            <a:ext cx="4937760" cy="3579990"/>
          </a:xfrm>
        </p:spPr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495532"/>
            <a:ext cx="4937760" cy="736282"/>
          </a:xfrm>
          <a:solidFill>
            <a:schemeClr val="bg1">
              <a:lumMod val="95000"/>
            </a:schemeClr>
          </a:solidFill>
        </p:spPr>
        <p:txBody>
          <a:bodyPr lIns="91440" rIns="91440" anchor="ctr">
            <a:normAutofit/>
          </a:bodyPr>
          <a:lstStyle>
            <a:lvl1pPr marL="0" indent="0">
              <a:buNone/>
              <a:defRPr lang="cs-CZ" sz="1600" b="0" kern="1200" cap="all" baseline="0" dirty="0" smtClean="0">
                <a:solidFill>
                  <a:schemeClr val="tx2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380544"/>
            <a:ext cx="4937760" cy="3579990"/>
          </a:xfrm>
        </p:spPr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FF6FAD-3B3D-40DE-A70C-F2D6B110EF73}" type="datetime1">
              <a:rPr lang="cs-CZ" smtClean="0"/>
              <a:t>12.03.2024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124389-B3BD-4367-8E1C-D3519C891DC9}" type="datetime1">
              <a:rPr lang="cs-CZ" smtClean="0"/>
              <a:t>12.03.2024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8"/>
          <p:cNvSpPr/>
          <p:nvPr userDrawn="1"/>
        </p:nvSpPr>
        <p:spPr>
          <a:xfrm>
            <a:off x="0" y="6772272"/>
            <a:ext cx="12192001" cy="85231"/>
          </a:xfrm>
          <a:prstGeom prst="rect">
            <a:avLst/>
          </a:prstGeom>
          <a:solidFill>
            <a:srgbClr val="EE7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6"/>
          <p:cNvSpPr/>
          <p:nvPr userDrawn="1"/>
        </p:nvSpPr>
        <p:spPr>
          <a:xfrm>
            <a:off x="1" y="6315072"/>
            <a:ext cx="12192000" cy="4572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BF204-359C-4D41-98B5-F38EAD777252}" type="datetime1">
              <a:rPr lang="cs-CZ" smtClean="0"/>
              <a:t>12.03.2024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Rectangle 8"/>
          <p:cNvSpPr/>
          <p:nvPr userDrawn="1"/>
        </p:nvSpPr>
        <p:spPr>
          <a:xfrm>
            <a:off x="-1" y="6270990"/>
            <a:ext cx="12192001" cy="65998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rgbClr val="EE7F00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92149"/>
            <a:ext cx="3200400" cy="2188209"/>
          </a:xfrm>
        </p:spPr>
        <p:txBody>
          <a:bodyPr anchor="t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64A77A12-815C-4E60-842C-30D9D721964A}" type="datetime1">
              <a:rPr lang="cs-CZ" smtClean="0"/>
              <a:t>12.03.2024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pic>
        <p:nvPicPr>
          <p:cNvPr id="10" name="Obrázek 9"/>
          <p:cNvPicPr>
            <a:picLocks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0411329" y="163806"/>
            <a:ext cx="1607026" cy="58816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cxnSp>
        <p:nvCxnSpPr>
          <p:cNvPr id="12" name="Přímá spojnice 11"/>
          <p:cNvCxnSpPr>
            <a:endCxn id="9" idx="2"/>
          </p:cNvCxnSpPr>
          <p:nvPr userDrawn="1"/>
        </p:nvCxnSpPr>
        <p:spPr>
          <a:xfrm flipH="1">
            <a:off x="4072075" y="0"/>
            <a:ext cx="27485" cy="6858000"/>
          </a:xfrm>
          <a:prstGeom prst="line">
            <a:avLst/>
          </a:prstGeom>
          <a:ln w="762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rgbClr val="EE7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ctr">
            <a:noAutofit/>
          </a:bodyPr>
          <a:lstStyle>
            <a:lvl1pPr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-1" y="5907023"/>
            <a:ext cx="12188825" cy="594360"/>
          </a:xfrm>
          <a:solidFill>
            <a:schemeClr val="bg1">
              <a:lumMod val="75000"/>
            </a:schemeClr>
          </a:solidFill>
        </p:spPr>
        <p:txBody>
          <a:bodyPr lIns="91440" tIns="0" rIns="91440" bIns="0" anchor="ctr">
            <a:normAutofit/>
          </a:bodyPr>
          <a:lstStyle>
            <a:lvl1pPr marL="1082675" indent="0">
              <a:spcBef>
                <a:spcPts val="0"/>
              </a:spcBef>
              <a:spcAft>
                <a:spcPts val="600"/>
              </a:spcAft>
              <a:buNone/>
              <a:defRPr sz="18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6FA55-9F61-4CDB-845A-E32A86DE69E7}" type="datetime1">
              <a:rPr lang="cs-CZ" smtClean="0"/>
              <a:t>12.03.2024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sp>
        <p:nvSpPr>
          <p:cNvPr id="15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81286-4388-4A17-A901-05456DF922BE}" type="datetime1">
              <a:rPr lang="cs-CZ" smtClean="0"/>
              <a:t>12.03.2024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1B795-EDF7-4375-824F-7F9F98730257}" type="datetime1">
              <a:rPr lang="cs-CZ" smtClean="0"/>
              <a:t>12.03.2024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Rectangle 6"/>
          <p:cNvSpPr/>
          <p:nvPr userDrawn="1"/>
        </p:nvSpPr>
        <p:spPr>
          <a:xfrm>
            <a:off x="1" y="6315072"/>
            <a:ext cx="12192000" cy="4572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8"/>
          <p:cNvSpPr/>
          <p:nvPr userDrawn="1"/>
        </p:nvSpPr>
        <p:spPr>
          <a:xfrm>
            <a:off x="0" y="6772272"/>
            <a:ext cx="12192001" cy="85231"/>
          </a:xfrm>
          <a:prstGeom prst="rect">
            <a:avLst/>
          </a:prstGeom>
          <a:solidFill>
            <a:srgbClr val="EE7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8"/>
          <p:cNvSpPr/>
          <p:nvPr userDrawn="1"/>
        </p:nvSpPr>
        <p:spPr>
          <a:xfrm>
            <a:off x="-1" y="6270990"/>
            <a:ext cx="12192001" cy="65998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3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2.jp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315072"/>
            <a:ext cx="12192000" cy="4572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772272"/>
            <a:ext cx="12192001" cy="85231"/>
          </a:xfrm>
          <a:prstGeom prst="rect">
            <a:avLst/>
          </a:prstGeom>
          <a:solidFill>
            <a:srgbClr val="EE7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4"/>
            <a:ext cx="10058400" cy="104934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489227"/>
            <a:ext cx="10058400" cy="4379867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dirty="0"/>
              <a:t>Kliknutím lze upravit styly předlohy textu.</a:t>
            </a:r>
          </a:p>
          <a:p>
            <a:pPr lvl="1"/>
            <a:r>
              <a:rPr lang="cs-CZ" dirty="0"/>
              <a:t>Druhá úroveň</a:t>
            </a:r>
          </a:p>
          <a:p>
            <a:pPr lvl="2"/>
            <a:r>
              <a:rPr lang="cs-CZ" dirty="0"/>
              <a:t>Třetí úroveň</a:t>
            </a:r>
          </a:p>
          <a:p>
            <a:pPr lvl="3"/>
            <a:r>
              <a:rPr lang="cs-CZ" dirty="0"/>
              <a:t>Čtvrtá úroveň</a:t>
            </a:r>
          </a:p>
          <a:p>
            <a:pPr lvl="4"/>
            <a:r>
              <a:rPr lang="cs-CZ" dirty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EF8BD7C9-A186-4784-8DF2-B88D7A2D2149}" type="datetime1">
              <a:rPr lang="cs-CZ" smtClean="0"/>
              <a:t>12.03.2024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 flipV="1">
            <a:off x="-1" y="1356361"/>
            <a:ext cx="12192001" cy="10069"/>
          </a:xfrm>
          <a:prstGeom prst="line">
            <a:avLst/>
          </a:prstGeom>
          <a:ln w="50800">
            <a:solidFill>
              <a:srgbClr val="EE7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8"/>
          <p:cNvSpPr/>
          <p:nvPr userDrawn="1"/>
        </p:nvSpPr>
        <p:spPr>
          <a:xfrm>
            <a:off x="-1" y="6270990"/>
            <a:ext cx="12192001" cy="65998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Obrázek 11"/>
          <p:cNvPicPr>
            <a:picLocks/>
          </p:cNvPicPr>
          <p:nvPr userDrawn="1"/>
        </p:nvPicPr>
        <p:blipFill rotWithShape="1">
          <a:blip r:embed="rId1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0411329" y="163806"/>
            <a:ext cx="1607026" cy="58816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1" r:id="rId2"/>
    <p:sldLayoutId id="2147483662" r:id="rId3"/>
    <p:sldLayoutId id="2147483663" r:id="rId4"/>
    <p:sldLayoutId id="2147483660" r:id="rId5"/>
    <p:sldLayoutId id="2147483651" r:id="rId6"/>
    <p:sldLayoutId id="2147483652" r:id="rId7"/>
    <p:sldLayoutId id="2147483653" r:id="rId8"/>
    <p:sldLayoutId id="2147483654" r:id="rId9"/>
    <p:sldLayoutId id="2147483655" r:id="rId10"/>
    <p:sldLayoutId id="2147483656" r:id="rId11"/>
    <p:sldLayoutId id="2147483657" r:id="rId12"/>
    <p:sldLayoutId id="2147483658" r:id="rId13"/>
    <p:sldLayoutId id="2147483659" r:id="rId14"/>
  </p:sldLayoutIdLst>
  <p:hf hdr="0" ftr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000" kern="1200" spc="-50" baseline="0">
          <a:solidFill>
            <a:schemeClr val="tx1">
              <a:lumMod val="50000"/>
              <a:lumOff val="50000"/>
            </a:schemeClr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800" kern="1200">
          <a:solidFill>
            <a:schemeClr val="tx1">
              <a:lumMod val="50000"/>
              <a:lumOff val="50000"/>
            </a:schemeClr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361950" indent="-2667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Tx/>
        <a:buBlip>
          <a:blip r:embed="rId17"/>
        </a:buBlip>
        <a:defRPr sz="1600" kern="1200">
          <a:solidFill>
            <a:schemeClr val="tx1">
              <a:lumMod val="50000"/>
              <a:lumOff val="50000"/>
            </a:schemeClr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Tx/>
        <a:buBlip>
          <a:blip r:embed="rId18"/>
        </a:buBlip>
        <a:defRPr sz="1200" kern="1200">
          <a:solidFill>
            <a:schemeClr val="tx1">
              <a:lumMod val="50000"/>
              <a:lumOff val="50000"/>
            </a:schemeClr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803275" indent="-182563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" panose="05000000000000000000" pitchFamily="2" charset="2"/>
        <a:buChar char="§"/>
        <a:defRPr sz="1200" kern="1200">
          <a:solidFill>
            <a:schemeClr val="tx1">
              <a:lumMod val="50000"/>
              <a:lumOff val="50000"/>
            </a:schemeClr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1071563" indent="-182563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" panose="05000000000000000000" pitchFamily="2" charset="2"/>
        <a:buChar char="§"/>
        <a:defRPr sz="1200" kern="1200">
          <a:solidFill>
            <a:schemeClr val="tx1">
              <a:lumMod val="50000"/>
              <a:lumOff val="50000"/>
            </a:schemeClr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436" userDrawn="1">
          <p15:clr>
            <a:srgbClr val="F26B43"/>
          </p15:clr>
        </p15:guide>
        <p15:guide id="2" pos="6584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microsoft.com/office/2007/relationships/hdphoto" Target="../media/hdphoto1.wdp"/><Relationship Id="rId7" Type="http://schemas.openxmlformats.org/officeDocument/2006/relationships/image" Target="../media/image17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6.jpeg"/><Relationship Id="rId5" Type="http://schemas.openxmlformats.org/officeDocument/2006/relationships/image" Target="../media/image15.png"/><Relationship Id="rId4" Type="http://schemas.openxmlformats.org/officeDocument/2006/relationships/image" Target="../media/image14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microsoft.com/office/2007/relationships/hdphoto" Target="../media/hdphoto1.wdp"/><Relationship Id="rId7" Type="http://schemas.openxmlformats.org/officeDocument/2006/relationships/image" Target="../media/image19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4.jpeg"/><Relationship Id="rId5" Type="http://schemas.openxmlformats.org/officeDocument/2006/relationships/image" Target="../media/image3.jpg"/><Relationship Id="rId10" Type="http://schemas.openxmlformats.org/officeDocument/2006/relationships/image" Target="../media/image22.PNG"/><Relationship Id="rId4" Type="http://schemas.openxmlformats.org/officeDocument/2006/relationships/image" Target="../media/image2.jpg"/><Relationship Id="rId9" Type="http://schemas.openxmlformats.org/officeDocument/2006/relationships/image" Target="../media/image21.PN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23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4.jpeg"/><Relationship Id="rId5" Type="http://schemas.openxmlformats.org/officeDocument/2006/relationships/image" Target="../media/image3.jpg"/><Relationship Id="rId4" Type="http://schemas.openxmlformats.org/officeDocument/2006/relationships/image" Target="../media/image2.jp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3.jpg"/><Relationship Id="rId4" Type="http://schemas.openxmlformats.org/officeDocument/2006/relationships/image" Target="../media/image2.jp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13" Type="http://schemas.openxmlformats.org/officeDocument/2006/relationships/image" Target="../media/image30.png"/><Relationship Id="rId3" Type="http://schemas.microsoft.com/office/2007/relationships/hdphoto" Target="../media/hdphoto1.wdp"/><Relationship Id="rId7" Type="http://schemas.openxmlformats.org/officeDocument/2006/relationships/image" Target="../media/image24.PNG"/><Relationship Id="rId12" Type="http://schemas.openxmlformats.org/officeDocument/2006/relationships/image" Target="../media/image29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.jpg"/><Relationship Id="rId11" Type="http://schemas.openxmlformats.org/officeDocument/2006/relationships/image" Target="../media/image28.jpeg"/><Relationship Id="rId5" Type="http://schemas.openxmlformats.org/officeDocument/2006/relationships/image" Target="../media/image2.jpg"/><Relationship Id="rId10" Type="http://schemas.openxmlformats.org/officeDocument/2006/relationships/image" Target="../media/image27.jpg"/><Relationship Id="rId4" Type="http://schemas.openxmlformats.org/officeDocument/2006/relationships/image" Target="../media/image14.jpeg"/><Relationship Id="rId9" Type="http://schemas.openxmlformats.org/officeDocument/2006/relationships/image" Target="../media/image26.png"/><Relationship Id="rId14" Type="http://schemas.microsoft.com/office/2007/relationships/hdphoto" Target="../media/hdphoto2.wdp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3" Type="http://schemas.microsoft.com/office/2007/relationships/hdphoto" Target="../media/hdphoto1.wdp"/><Relationship Id="rId7" Type="http://schemas.openxmlformats.org/officeDocument/2006/relationships/image" Target="../media/image33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Relationship Id="rId6" Type="http://schemas.microsoft.com/office/2007/relationships/hdphoto" Target="../media/hdphoto3.wdp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image" Target="../media/image13.png"/><Relationship Id="rId7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.jpg"/><Relationship Id="rId5" Type="http://schemas.openxmlformats.org/officeDocument/2006/relationships/image" Target="../media/image2.jpg"/><Relationship Id="rId4" Type="http://schemas.microsoft.com/office/2007/relationships/hdphoto" Target="../media/hdphoto1.wdp"/><Relationship Id="rId9" Type="http://schemas.openxmlformats.org/officeDocument/2006/relationships/image" Target="../media/image3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4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3" Type="http://schemas.microsoft.com/office/2007/relationships/hdphoto" Target="../media/hdphoto1.wdp"/><Relationship Id="rId7" Type="http://schemas.openxmlformats.org/officeDocument/2006/relationships/image" Target="../media/image42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41.png"/><Relationship Id="rId5" Type="http://schemas.openxmlformats.org/officeDocument/2006/relationships/image" Target="../media/image40.png"/><Relationship Id="rId10" Type="http://schemas.openxmlformats.org/officeDocument/2006/relationships/image" Target="../media/image45.png"/><Relationship Id="rId4" Type="http://schemas.openxmlformats.org/officeDocument/2006/relationships/image" Target="../media/image14.jpeg"/><Relationship Id="rId9" Type="http://schemas.openxmlformats.org/officeDocument/2006/relationships/image" Target="../media/image44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g"/><Relationship Id="rId3" Type="http://schemas.microsoft.com/office/2007/relationships/hdphoto" Target="../media/hdphoto1.wdp"/><Relationship Id="rId7" Type="http://schemas.openxmlformats.org/officeDocument/2006/relationships/image" Target="../media/image2.jp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47.png"/><Relationship Id="rId5" Type="http://schemas.openxmlformats.org/officeDocument/2006/relationships/image" Target="../media/image46.png"/><Relationship Id="rId4" Type="http://schemas.openxmlformats.org/officeDocument/2006/relationships/image" Target="../media/image14.jpeg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48.png"/><Relationship Id="rId4" Type="http://schemas.openxmlformats.org/officeDocument/2006/relationships/image" Target="../media/image14.jpeg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microsoft.com/office/2007/relationships/hdphoto" Target="../media/hdphoto5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0.png"/><Relationship Id="rId5" Type="http://schemas.openxmlformats.org/officeDocument/2006/relationships/image" Target="../media/image49.png"/><Relationship Id="rId4" Type="http://schemas.openxmlformats.org/officeDocument/2006/relationships/image" Target="../media/image14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51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4.jpeg"/><Relationship Id="rId5" Type="http://schemas.microsoft.com/office/2007/relationships/hdphoto" Target="../media/hdphoto1.wdp"/><Relationship Id="rId4" Type="http://schemas.openxmlformats.org/officeDocument/2006/relationships/image" Target="../media/image1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52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14.jpeg"/><Relationship Id="rId5" Type="http://schemas.microsoft.com/office/2007/relationships/hdphoto" Target="../media/hdphoto1.wdp"/><Relationship Id="rId4" Type="http://schemas.openxmlformats.org/officeDocument/2006/relationships/image" Target="../media/image1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53.pn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14.jpeg"/><Relationship Id="rId5" Type="http://schemas.microsoft.com/office/2007/relationships/hdphoto" Target="../media/hdphoto1.wdp"/><Relationship Id="rId4" Type="http://schemas.openxmlformats.org/officeDocument/2006/relationships/image" Target="../media/image13.png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5.png"/><Relationship Id="rId5" Type="http://schemas.openxmlformats.org/officeDocument/2006/relationships/image" Target="../media/image54.png"/><Relationship Id="rId4" Type="http://schemas.openxmlformats.org/officeDocument/2006/relationships/image" Target="../media/image14.jpeg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56.png"/><Relationship Id="rId4" Type="http://schemas.openxmlformats.org/officeDocument/2006/relationships/image" Target="../media/image14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hyperlink" Target="mailto:skubanek@topgis.cz" TargetMode="External"/><Relationship Id="rId1" Type="http://schemas.openxmlformats.org/officeDocument/2006/relationships/slideLayout" Target="../slideLayouts/slideLayout5.xml"/><Relationship Id="rId6" Type="http://schemas.microsoft.com/office/2007/relationships/hdphoto" Target="../media/hdphoto7.wdp"/><Relationship Id="rId5" Type="http://schemas.openxmlformats.org/officeDocument/2006/relationships/image" Target="../media/image58.jpeg"/><Relationship Id="rId4" Type="http://schemas.microsoft.com/office/2007/relationships/hdphoto" Target="../media/hdphoto6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>
            <a:extLst>
              <a:ext uri="{FF2B5EF4-FFF2-40B4-BE49-F238E27FC236}">
                <a16:creationId xmlns:a16="http://schemas.microsoft.com/office/drawing/2014/main" id="{FE620F78-06E2-9824-021C-AC0980772B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099" y="-60319"/>
            <a:ext cx="12192000" cy="2892389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838153"/>
            <a:ext cx="12192000" cy="2206752"/>
          </a:xfrm>
        </p:spPr>
        <p:txBody>
          <a:bodyPr/>
          <a:lstStyle/>
          <a:p>
            <a:r>
              <a:rPr lang="cs-CZ" dirty="0"/>
              <a:t>                          </a:t>
            </a:r>
            <a:br>
              <a:rPr lang="cs-CZ" dirty="0"/>
            </a:br>
            <a:r>
              <a:rPr lang="cs-CZ" sz="3600" u="sng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GisOnline</a:t>
            </a:r>
            <a:r>
              <a:rPr lang="cs-CZ" sz="36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a řešení pro </a:t>
            </a:r>
            <a:r>
              <a:rPr lang="cs-CZ" sz="3600" dirty="0" err="1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VSP</a:t>
            </a:r>
            <a:r>
              <a:rPr lang="cs-CZ" sz="36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cs-CZ" sz="3600" dirty="0" err="1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DTI</a:t>
            </a:r>
            <a:endParaRPr lang="cs-CZ" sz="36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-1099" y="5044905"/>
            <a:ext cx="12192000" cy="1143000"/>
          </a:xfrm>
          <a:solidFill>
            <a:schemeClr val="tx1">
              <a:lumMod val="65000"/>
              <a:lumOff val="35000"/>
            </a:schemeClr>
          </a:solidFill>
        </p:spPr>
        <p:txBody>
          <a:bodyPr/>
          <a:lstStyle/>
          <a:p>
            <a:r>
              <a:rPr lang="cs-CZ" sz="2000" dirty="0" err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drahomíra</a:t>
            </a:r>
            <a:r>
              <a:rPr lang="cs-CZ" sz="20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s-CZ" sz="2000" dirty="0" err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zedníčková</a:t>
            </a:r>
            <a:r>
              <a:rPr lang="cs-CZ" sz="20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Vladimír Plšek</a:t>
            </a:r>
            <a:br>
              <a:rPr lang="cs-CZ" sz="20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cs-CZ" sz="20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cs-CZ" sz="900" b="0" cap="none" dirty="0" err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dzednickova@topgis.cz</a:t>
            </a:r>
            <a:r>
              <a:rPr lang="cs-CZ" sz="900" b="0" cap="none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s-CZ" sz="900" b="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	724 013 046 	           </a:t>
            </a:r>
            <a:r>
              <a:rPr lang="cs-CZ" sz="900" b="0" cap="none" dirty="0" err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vplsek@topgis.cz</a:t>
            </a:r>
            <a:r>
              <a:rPr lang="cs-CZ" sz="900" b="0" cap="none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   </a:t>
            </a:r>
            <a:r>
              <a:rPr lang="cs-CZ" sz="900" b="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724 013 010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1</a:t>
            </a:fld>
            <a:endParaRPr lang="en-US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16578"/>
            <a:ext cx="1892588" cy="608332"/>
          </a:xfrm>
          <a:prstGeom prst="rect">
            <a:avLst/>
          </a:prstGeom>
        </p:spPr>
      </p:pic>
      <p:pic>
        <p:nvPicPr>
          <p:cNvPr id="4098" name="Picture 2" descr="D:\fotky_pracovni\2016_detsky_den_turany\Kopie - Snímek 248.jpg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D4D4D4"/>
              </a:clrFrom>
              <a:clrTo>
                <a:srgbClr val="D4D4D4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7738" y="-1173995"/>
            <a:ext cx="6548307" cy="3879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64744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Obrázek 16">
            <a:extLst>
              <a:ext uri="{FF2B5EF4-FFF2-40B4-BE49-F238E27FC236}">
                <a16:creationId xmlns:a16="http://schemas.microsoft.com/office/drawing/2014/main" id="{51DB04A8-09B0-7637-A0C2-87449DCE632D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898"/>
                    </a14:imgEffect>
                    <a14:imgEffect>
                      <a14:saturation sat="70000"/>
                    </a14:imgEffect>
                    <a14:imgEffect>
                      <a14:brightnessContrast bright="28000" contrast="29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-43921"/>
            <a:ext cx="12192000" cy="1393566"/>
          </a:xfrm>
          <a:prstGeom prst="rect">
            <a:avLst/>
          </a:prstGeom>
        </p:spPr>
      </p:pic>
      <p:sp>
        <p:nvSpPr>
          <p:cNvPr id="15" name="Obdélník 14">
            <a:extLst>
              <a:ext uri="{FF2B5EF4-FFF2-40B4-BE49-F238E27FC236}">
                <a16:creationId xmlns:a16="http://schemas.microsoft.com/office/drawing/2014/main" id="{113F1466-65FA-4EA4-4AE3-B9545FC8AEAD}"/>
              </a:ext>
            </a:extLst>
          </p:cNvPr>
          <p:cNvSpPr/>
          <p:nvPr/>
        </p:nvSpPr>
        <p:spPr>
          <a:xfrm>
            <a:off x="0" y="1226745"/>
            <a:ext cx="12192000" cy="552648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610519" y="295133"/>
            <a:ext cx="9609121" cy="63373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3600" kern="1200" spc="-50" baseline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85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>
                <a:solidFill>
                  <a:srgbClr val="EE7F00"/>
                </a:solidFill>
              </a:rPr>
              <a:t>GisOnline – komplexní řešení, vše v jednom</a:t>
            </a:r>
            <a:endParaRPr kumimoji="0" lang="cs-CZ" sz="3600" b="0" u="none" strike="noStrike" kern="1200" cap="none" spc="-50" normalizeH="0" baseline="0" noProof="0" dirty="0">
              <a:ln>
                <a:noFill/>
              </a:ln>
              <a:solidFill>
                <a:srgbClr val="EE7F00"/>
              </a:solidFill>
              <a:effectLst/>
              <a:uLnTx/>
              <a:uFillTx/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4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219640" y="199722"/>
            <a:ext cx="1743760" cy="611556"/>
          </a:xfrm>
          <a:prstGeom prst="rect">
            <a:avLst/>
          </a:prstGeom>
        </p:spPr>
      </p:pic>
      <p:pic>
        <p:nvPicPr>
          <p:cNvPr id="2" name="Obrázek 1">
            <a:extLst>
              <a:ext uri="{FF2B5EF4-FFF2-40B4-BE49-F238E27FC236}">
                <a16:creationId xmlns:a16="http://schemas.microsoft.com/office/drawing/2014/main" id="{E96B8B14-2C97-F73D-4871-C26C470ADC8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b="14350"/>
          <a:stretch/>
        </p:blipFill>
        <p:spPr>
          <a:xfrm>
            <a:off x="127369" y="1633796"/>
            <a:ext cx="6411391" cy="235850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ovéPole 3">
            <a:extLst>
              <a:ext uri="{FF2B5EF4-FFF2-40B4-BE49-F238E27FC236}">
                <a16:creationId xmlns:a16="http://schemas.microsoft.com/office/drawing/2014/main" id="{B4B7D3E0-E22A-F267-11C5-C80CAC871BC8}"/>
              </a:ext>
            </a:extLst>
          </p:cNvPr>
          <p:cNvSpPr txBox="1"/>
          <p:nvPr/>
        </p:nvSpPr>
        <p:spPr>
          <a:xfrm>
            <a:off x="6633440" y="1445056"/>
            <a:ext cx="5329960" cy="29649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solidFill>
                  <a:schemeClr val="accent1"/>
                </a:solidFill>
              </a:rPr>
              <a:t>- mapová aplikace ve webovém prohlížeči</a:t>
            </a:r>
          </a:p>
          <a:p>
            <a:r>
              <a:rPr lang="cs-CZ" sz="1600" dirty="0">
                <a:solidFill>
                  <a:schemeClr val="accent1"/>
                </a:solidFill>
              </a:rPr>
              <a:t>- open source základy</a:t>
            </a:r>
          </a:p>
          <a:p>
            <a:r>
              <a:rPr lang="cs-CZ" sz="1600" dirty="0">
                <a:solidFill>
                  <a:schemeClr val="accent1"/>
                </a:solidFill>
              </a:rPr>
              <a:t>- pasporty obcí (hřbitov, komunikace, SDZ, VDZ, pasport budov, veřejné osvětlení, zeleň, mobiliář, kanalizace…)</a:t>
            </a:r>
          </a:p>
          <a:p>
            <a:r>
              <a:rPr lang="cs-CZ" sz="1600" dirty="0">
                <a:solidFill>
                  <a:schemeClr val="accent1"/>
                </a:solidFill>
              </a:rPr>
              <a:t>- formuláře - generování smluv</a:t>
            </a:r>
          </a:p>
          <a:p>
            <a:r>
              <a:rPr lang="cs-CZ" sz="1600" dirty="0">
                <a:solidFill>
                  <a:schemeClr val="accent1"/>
                </a:solidFill>
              </a:rPr>
              <a:t>- KN – modul inventarizace</a:t>
            </a:r>
          </a:p>
          <a:p>
            <a:r>
              <a:rPr lang="cs-CZ" sz="1600" dirty="0">
                <a:solidFill>
                  <a:schemeClr val="accent1"/>
                </a:solidFill>
              </a:rPr>
              <a:t>- rozšířená editace, </a:t>
            </a:r>
            <a:r>
              <a:rPr lang="cs-CZ" sz="1600" dirty="0" err="1">
                <a:solidFill>
                  <a:schemeClr val="accent1"/>
                </a:solidFill>
              </a:rPr>
              <a:t>vektorizace</a:t>
            </a:r>
            <a:endParaRPr lang="cs-CZ" sz="1600" dirty="0">
              <a:solidFill>
                <a:schemeClr val="accent1"/>
              </a:solidFill>
            </a:endParaRPr>
          </a:p>
          <a:p>
            <a:r>
              <a:rPr lang="cs-CZ" sz="1600" dirty="0">
                <a:solidFill>
                  <a:schemeClr val="accent1"/>
                </a:solidFill>
              </a:rPr>
              <a:t>- senzorová data</a:t>
            </a:r>
          </a:p>
          <a:p>
            <a:r>
              <a:rPr lang="cs-CZ" sz="1600" dirty="0">
                <a:solidFill>
                  <a:schemeClr val="accent1"/>
                </a:solidFill>
              </a:rPr>
              <a:t>- administrace projektů, přístupů a práv</a:t>
            </a:r>
          </a:p>
          <a:p>
            <a:r>
              <a:rPr lang="cs-CZ" sz="1600" dirty="0">
                <a:solidFill>
                  <a:schemeClr val="accent1"/>
                </a:solidFill>
              </a:rPr>
              <a:t>- 3D editace dat</a:t>
            </a:r>
          </a:p>
          <a:p>
            <a:r>
              <a:rPr lang="cs-CZ" sz="1600" dirty="0">
                <a:solidFill>
                  <a:schemeClr val="accent1"/>
                </a:solidFill>
              </a:rPr>
              <a:t>- modul DTM, integrace DTM dat a nástrojů</a:t>
            </a:r>
          </a:p>
          <a:p>
            <a:endParaRPr lang="cs-CZ" sz="1600" baseline="30000" dirty="0">
              <a:solidFill>
                <a:schemeClr val="accent1"/>
              </a:solidFill>
            </a:endParaRPr>
          </a:p>
        </p:txBody>
      </p:sp>
      <p:pic>
        <p:nvPicPr>
          <p:cNvPr id="6" name="Obrázek 5">
            <a:extLst>
              <a:ext uri="{FF2B5EF4-FFF2-40B4-BE49-F238E27FC236}">
                <a16:creationId xmlns:a16="http://schemas.microsoft.com/office/drawing/2014/main" id="{E7D842D2-4CEA-4660-BA36-25DB521DD6CB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603" y="4314076"/>
            <a:ext cx="3662987" cy="206043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Obrázek 6">
            <a:extLst>
              <a:ext uri="{FF2B5EF4-FFF2-40B4-BE49-F238E27FC236}">
                <a16:creationId xmlns:a16="http://schemas.microsoft.com/office/drawing/2014/main" id="{DA2E0F63-6D30-D69A-72CD-BC98471825C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90998" y="4304551"/>
            <a:ext cx="3662987" cy="206043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Picture 3" descr="D:\     TOPGIS_DATA\GISONLINE\znomo_dopr_znacky02.JPG">
            <a:extLst>
              <a:ext uri="{FF2B5EF4-FFF2-40B4-BE49-F238E27FC236}">
                <a16:creationId xmlns:a16="http://schemas.microsoft.com/office/drawing/2014/main" id="{C73387C0-3B74-60F9-D272-FD91452EC5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4868" y="4302403"/>
            <a:ext cx="3792307" cy="20361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28750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>
            <a:extLst>
              <a:ext uri="{FF2B5EF4-FFF2-40B4-BE49-F238E27FC236}">
                <a16:creationId xmlns:a16="http://schemas.microsoft.com/office/drawing/2014/main" id="{95047045-B6E3-EF0C-4ED6-60EFACBDBCC0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898"/>
                    </a14:imgEffect>
                    <a14:imgEffect>
                      <a14:saturation sat="70000"/>
                    </a14:imgEffect>
                    <a14:imgEffect>
                      <a14:brightnessContrast bright="28000" contrast="29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-57440"/>
            <a:ext cx="12192000" cy="1393566"/>
          </a:xfrm>
          <a:prstGeom prst="rect">
            <a:avLst/>
          </a:prstGeom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314926" y="328995"/>
            <a:ext cx="10058400" cy="63643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3600" kern="1200" spc="-50" baseline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85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noProof="0" dirty="0">
                <a:solidFill>
                  <a:srgbClr val="EE7F00"/>
                </a:solidFill>
              </a:rPr>
              <a:t>TopGis – vlastní datové centrum</a:t>
            </a:r>
            <a:endParaRPr kumimoji="0" lang="cs-CZ" sz="3600" b="0" i="0" u="none" strike="noStrike" kern="1200" cap="none" spc="-50" normalizeH="0" baseline="0" noProof="0" dirty="0">
              <a:ln>
                <a:noFill/>
              </a:ln>
              <a:solidFill>
                <a:srgbClr val="EE7F00"/>
              </a:solidFill>
              <a:effectLst/>
              <a:uLnTx/>
              <a:uFillTx/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-172212" y="2114631"/>
            <a:ext cx="6588632" cy="4038127"/>
          </a:xfrm>
          <a:prstGeom prst="rect">
            <a:avLst/>
          </a:prstGeom>
        </p:spPr>
        <p:txBody>
          <a:bodyPr vert="horz" lIns="0" tIns="45720" rIns="0" bIns="45720" rtlCol="0">
            <a:no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361950" indent="-2667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Tx/>
              <a:buBlip>
                <a:blip r:embed="rId4"/>
              </a:buBlip>
              <a:defRPr sz="20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Tx/>
              <a:buBlip>
                <a:blip r:embed="rId5"/>
              </a:buBlip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803275" indent="-182563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071563" indent="-182563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2">
              <a:lnSpc>
                <a:spcPct val="120000"/>
              </a:lnSpc>
              <a:buClr>
                <a:srgbClr val="E48312"/>
              </a:buClr>
              <a:defRPr/>
            </a:pPr>
            <a:r>
              <a:rPr lang="cs-CZ" sz="1800" cap="all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35 výrobních (fyzických) serverů</a:t>
            </a:r>
          </a:p>
          <a:p>
            <a:pPr lvl="3">
              <a:lnSpc>
                <a:spcPct val="120000"/>
              </a:lnSpc>
              <a:buClr>
                <a:srgbClr val="E48312"/>
              </a:buClr>
              <a:defRPr/>
            </a:pPr>
            <a:r>
              <a:rPr lang="cs-CZ" sz="1800" cap="all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9</a:t>
            </a:r>
            <a:r>
              <a:rPr lang="cs-CZ" sz="18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x</a:t>
            </a:r>
            <a:r>
              <a:rPr lang="cs-CZ" sz="1800" cap="all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s-CZ" sz="1800" cap="all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datastore</a:t>
            </a:r>
            <a:r>
              <a:rPr lang="cs-CZ" sz="1800" cap="all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(servery s velkým diskovým polem)</a:t>
            </a:r>
          </a:p>
          <a:p>
            <a:pPr lvl="3">
              <a:lnSpc>
                <a:spcPct val="120000"/>
              </a:lnSpc>
              <a:buClr>
                <a:srgbClr val="E48312"/>
              </a:buClr>
              <a:defRPr/>
            </a:pPr>
            <a:r>
              <a:rPr lang="cs-CZ" sz="1800" cap="all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cs-CZ" sz="18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x</a:t>
            </a:r>
            <a:r>
              <a:rPr lang="cs-CZ" sz="1800" cap="all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s-CZ" sz="1800" cap="all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backupserver</a:t>
            </a:r>
            <a:r>
              <a:rPr lang="cs-CZ" sz="1800" cap="all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(servery s velkým diskovým polem)</a:t>
            </a:r>
          </a:p>
          <a:p>
            <a:pPr lvl="3">
              <a:lnSpc>
                <a:spcPct val="120000"/>
              </a:lnSpc>
              <a:buClr>
                <a:srgbClr val="E48312"/>
              </a:buClr>
              <a:defRPr/>
            </a:pPr>
            <a:r>
              <a:rPr lang="cs-CZ" sz="1800" cap="all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10</a:t>
            </a:r>
            <a:r>
              <a:rPr lang="cs-CZ" sz="18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x</a:t>
            </a:r>
            <a:r>
              <a:rPr lang="cs-CZ" sz="1800" cap="all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výpočetní servery (s grafickou kartou Tesla T4 pro dávkové práce)</a:t>
            </a:r>
          </a:p>
          <a:p>
            <a:pPr lvl="3">
              <a:lnSpc>
                <a:spcPct val="120000"/>
              </a:lnSpc>
              <a:buClr>
                <a:srgbClr val="E48312"/>
              </a:buClr>
              <a:defRPr/>
            </a:pPr>
            <a:r>
              <a:rPr lang="cs-CZ" sz="1800" cap="all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6</a:t>
            </a:r>
            <a:r>
              <a:rPr lang="cs-CZ" sz="18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x</a:t>
            </a:r>
            <a:r>
              <a:rPr lang="cs-CZ" sz="1800" cap="all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servery pro WMS</a:t>
            </a:r>
          </a:p>
          <a:p>
            <a:pPr lvl="3">
              <a:lnSpc>
                <a:spcPct val="120000"/>
              </a:lnSpc>
              <a:buClr>
                <a:srgbClr val="E48312"/>
              </a:buClr>
              <a:defRPr/>
            </a:pPr>
            <a:r>
              <a:rPr lang="cs-CZ" sz="1800" cap="all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8</a:t>
            </a:r>
            <a:r>
              <a:rPr lang="cs-CZ" sz="18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x</a:t>
            </a:r>
            <a:r>
              <a:rPr lang="cs-CZ" sz="1800" cap="all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ostatní servery (</a:t>
            </a:r>
            <a:r>
              <a:rPr lang="cs-CZ" sz="1800" cap="all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virtualizéry</a:t>
            </a:r>
            <a:r>
              <a:rPr lang="cs-CZ" sz="1800" cap="all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prezentační servery)</a:t>
            </a:r>
          </a:p>
          <a:p>
            <a:pPr lvl="2">
              <a:lnSpc>
                <a:spcPct val="120000"/>
              </a:lnSpc>
              <a:buClr>
                <a:srgbClr val="E48312"/>
              </a:buClr>
              <a:defRPr/>
            </a:pPr>
            <a:r>
              <a:rPr lang="cs-CZ" sz="1800" cap="all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On-line serverová kapacita – 5 </a:t>
            </a:r>
            <a:r>
              <a:rPr lang="cs-CZ" sz="1800" cap="all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PB</a:t>
            </a:r>
            <a:endParaRPr lang="cs-CZ" sz="1800" cap="all" dirty="0">
              <a:solidFill>
                <a:schemeClr val="tx1">
                  <a:lumMod val="75000"/>
                  <a:lumOff val="2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2">
              <a:lnSpc>
                <a:spcPct val="120000"/>
              </a:lnSpc>
              <a:buClr>
                <a:srgbClr val="E48312"/>
              </a:buClr>
              <a:defRPr/>
            </a:pPr>
            <a:r>
              <a:rPr lang="cs-CZ" sz="1800" cap="all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Off-line externí archivace dat – 11,5 PB</a:t>
            </a:r>
          </a:p>
          <a:p>
            <a:pPr marL="95250" marR="0" lvl="1" indent="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ts val="400"/>
              </a:spcAft>
              <a:buClr>
                <a:srgbClr val="E48312"/>
              </a:buClr>
              <a:buSzTx/>
              <a:buNone/>
              <a:tabLst/>
              <a:defRPr/>
            </a:pPr>
            <a:endParaRPr kumimoji="0" lang="cs-CZ" sz="1800" b="0" i="0" u="none" strike="noStrike" kern="1200" cap="all" spc="0" normalizeH="0" noProof="0" dirty="0">
              <a:ln>
                <a:noFill/>
              </a:ln>
              <a:solidFill>
                <a:schemeClr val="accent1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219640" y="199722"/>
            <a:ext cx="1743760" cy="611556"/>
          </a:xfrm>
          <a:prstGeom prst="rect">
            <a:avLst/>
          </a:prstGeom>
        </p:spPr>
      </p:pic>
      <p:sp>
        <p:nvSpPr>
          <p:cNvPr id="13" name="Obdélník 12"/>
          <p:cNvSpPr/>
          <p:nvPr/>
        </p:nvSpPr>
        <p:spPr>
          <a:xfrm>
            <a:off x="-92298" y="1339404"/>
            <a:ext cx="12376597" cy="45719"/>
          </a:xfrm>
          <a:prstGeom prst="rect">
            <a:avLst/>
          </a:prstGeom>
          <a:solidFill>
            <a:srgbClr val="EE7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-92298" y="6812281"/>
            <a:ext cx="12376597" cy="45719"/>
          </a:xfrm>
          <a:prstGeom prst="rect">
            <a:avLst/>
          </a:prstGeom>
          <a:solidFill>
            <a:srgbClr val="EE7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ástupný symbol pro číslo snímku 4"/>
          <p:cNvSpPr txBox="1">
            <a:spLocks/>
          </p:cNvSpPr>
          <p:nvPr/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05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113E31D-E2AB-40D1-8B51-AFA5AFEF393A}" type="slidenum">
              <a:rPr lang="en-US" smtClean="0">
                <a:latin typeface="Arial"/>
              </a:rPr>
              <a:pPr/>
              <a:t>3</a:t>
            </a:fld>
            <a:endParaRPr lang="en-US" dirty="0">
              <a:latin typeface="Arial"/>
            </a:endParaRPr>
          </a:p>
        </p:txBody>
      </p:sp>
      <p:pic>
        <p:nvPicPr>
          <p:cNvPr id="10" name="Picture 2" descr="\\datastore06\data\_MARKETING\_fotky\servrovna_S3\srv1_1.JPG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28"/>
          <a:stretch/>
        </p:blipFill>
        <p:spPr bwMode="auto">
          <a:xfrm rot="5400000">
            <a:off x="9906465" y="1634815"/>
            <a:ext cx="2137141" cy="1887164"/>
          </a:xfrm>
          <a:prstGeom prst="rect">
            <a:avLst/>
          </a:prstGeom>
          <a:noFill/>
          <a:ln w="12700">
            <a:solidFill>
              <a:srgbClr val="EE7F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\\datastore06\data\_MARKETING\_fotky\servrovna_S3\srv1_4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2899" y="1536510"/>
            <a:ext cx="1824423" cy="1246863"/>
          </a:xfrm>
          <a:prstGeom prst="rect">
            <a:avLst/>
          </a:prstGeom>
          <a:noFill/>
          <a:ln w="12700">
            <a:solidFill>
              <a:srgbClr val="EE7F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6420" y="3048663"/>
            <a:ext cx="4140050" cy="310409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9242" y="5097170"/>
            <a:ext cx="2394158" cy="15825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8542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>
            <a:extLst>
              <a:ext uri="{FF2B5EF4-FFF2-40B4-BE49-F238E27FC236}">
                <a16:creationId xmlns:a16="http://schemas.microsoft.com/office/drawing/2014/main" id="{CA87B589-68CE-D18A-A587-7DF531180943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898"/>
                    </a14:imgEffect>
                    <a14:imgEffect>
                      <a14:saturation sat="70000"/>
                    </a14:imgEffect>
                    <a14:imgEffect>
                      <a14:brightnessContrast bright="28000" contrast="29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-57440"/>
            <a:ext cx="12192000" cy="1393566"/>
          </a:xfrm>
          <a:prstGeom prst="rect">
            <a:avLst/>
          </a:prstGeom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498070" y="324724"/>
            <a:ext cx="10058400" cy="66390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3600" kern="1200" spc="-50" baseline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85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noProof="0" dirty="0">
                <a:solidFill>
                  <a:srgbClr val="EE7F00"/>
                </a:solidFill>
              </a:rPr>
              <a:t>TopGis – činnosti pro </a:t>
            </a:r>
            <a:r>
              <a:rPr lang="cs-CZ" noProof="0" dirty="0" err="1">
                <a:solidFill>
                  <a:srgbClr val="EE7F00"/>
                </a:solidFill>
              </a:rPr>
              <a:t>VSP</a:t>
            </a:r>
            <a:r>
              <a:rPr lang="cs-CZ" noProof="0" dirty="0">
                <a:solidFill>
                  <a:srgbClr val="EE7F00"/>
                </a:solidFill>
              </a:rPr>
              <a:t> </a:t>
            </a:r>
            <a:r>
              <a:rPr lang="cs-CZ" noProof="0" dirty="0" err="1">
                <a:solidFill>
                  <a:srgbClr val="EE7F00"/>
                </a:solidFill>
              </a:rPr>
              <a:t>DTI</a:t>
            </a:r>
            <a:endParaRPr kumimoji="0" lang="cs-CZ" sz="3600" b="0" i="0" u="none" strike="noStrike" kern="1200" cap="none" spc="-50" normalizeH="0" baseline="0" noProof="0" dirty="0">
              <a:ln>
                <a:noFill/>
              </a:ln>
              <a:solidFill>
                <a:srgbClr val="EE7F00"/>
              </a:solidFill>
              <a:effectLst/>
              <a:uLnTx/>
              <a:uFillTx/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368146" y="1569642"/>
            <a:ext cx="10077518" cy="4799270"/>
          </a:xfrm>
          <a:prstGeom prst="rect">
            <a:avLst/>
          </a:prstGeom>
        </p:spPr>
        <p:txBody>
          <a:bodyPr vert="horz" lIns="0" tIns="45720" rIns="0" bIns="45720" rtlCol="0">
            <a:no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361950" indent="-2667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Tx/>
              <a:buBlip>
                <a:blip r:embed="rId4"/>
              </a:buBlip>
              <a:defRPr sz="20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Tx/>
              <a:buBlip>
                <a:blip r:embed="rId5"/>
              </a:buBlip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803275" indent="-182563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071563" indent="-182563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1">
              <a:lnSpc>
                <a:spcPct val="120000"/>
              </a:lnSpc>
              <a:buClr>
                <a:srgbClr val="E48312"/>
              </a:buClr>
              <a:defRPr/>
            </a:pPr>
            <a:r>
              <a:rPr lang="cs-CZ" cap="all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mapový portál </a:t>
            </a:r>
            <a:r>
              <a:rPr lang="cs-CZ" cap="all" dirty="0" err="1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gisonline</a:t>
            </a:r>
            <a:r>
              <a:rPr lang="cs-CZ" cap="all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s-CZ" cap="all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pro</a:t>
            </a:r>
            <a:r>
              <a:rPr lang="cs-CZ" cap="all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s-CZ" cap="all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více než 400 obcí</a:t>
            </a:r>
            <a:r>
              <a:rPr lang="cs-CZ" cap="all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</a:t>
            </a:r>
            <a:r>
              <a:rPr lang="cs-CZ" cap="all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tvorba pasportů</a:t>
            </a:r>
          </a:p>
          <a:p>
            <a:pPr lvl="1">
              <a:lnSpc>
                <a:spcPct val="120000"/>
              </a:lnSpc>
              <a:buClr>
                <a:srgbClr val="E48312"/>
              </a:buClr>
              <a:defRPr/>
            </a:pPr>
            <a:r>
              <a:rPr lang="cs-CZ" cap="all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zajištění převodů </a:t>
            </a:r>
            <a:r>
              <a:rPr lang="cs-CZ" cap="all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dat obcí do </a:t>
            </a:r>
            <a:r>
              <a:rPr lang="cs-CZ" cap="all" dirty="0" err="1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DMVS</a:t>
            </a:r>
            <a:r>
              <a:rPr lang="cs-CZ" cap="all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nyní již </a:t>
            </a:r>
            <a:r>
              <a:rPr lang="cs-CZ" cap="all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pro více než 200 obcí </a:t>
            </a:r>
            <a:r>
              <a:rPr lang="cs-CZ" cap="all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– editor dat </a:t>
            </a:r>
            <a:r>
              <a:rPr lang="cs-CZ" cap="all" dirty="0" err="1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DTI</a:t>
            </a:r>
            <a:endParaRPr lang="cs-CZ" cap="all" dirty="0">
              <a:solidFill>
                <a:schemeClr val="accent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lnSpc>
                <a:spcPct val="120000"/>
              </a:lnSpc>
              <a:buClr>
                <a:srgbClr val="E48312"/>
              </a:buClr>
              <a:defRPr/>
            </a:pPr>
            <a:r>
              <a:rPr lang="cs-CZ" cap="all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mapování základní polohopisné situace</a:t>
            </a:r>
          </a:p>
          <a:p>
            <a:pPr lvl="1">
              <a:lnSpc>
                <a:spcPct val="120000"/>
              </a:lnSpc>
              <a:buClr>
                <a:srgbClr val="E48312"/>
              </a:buClr>
              <a:defRPr/>
            </a:pPr>
            <a:r>
              <a:rPr lang="cs-CZ" cap="all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mapování dopravní infrastruktury</a:t>
            </a:r>
          </a:p>
          <a:p>
            <a:pPr lvl="1">
              <a:lnSpc>
                <a:spcPct val="120000"/>
              </a:lnSpc>
              <a:buClr>
                <a:srgbClr val="E48312"/>
              </a:buClr>
              <a:defRPr/>
            </a:pPr>
            <a:r>
              <a:rPr lang="cs-CZ" cap="all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mapování technické infrastruktury</a:t>
            </a:r>
          </a:p>
          <a:p>
            <a:pPr lvl="1">
              <a:lnSpc>
                <a:spcPct val="120000"/>
              </a:lnSpc>
              <a:buClr>
                <a:srgbClr val="E48312"/>
              </a:buClr>
              <a:defRPr/>
            </a:pPr>
            <a:r>
              <a:rPr lang="cs-CZ" cap="all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konsolidace dopravní infrastruktury</a:t>
            </a:r>
          </a:p>
          <a:p>
            <a:pPr lvl="1">
              <a:lnSpc>
                <a:spcPct val="120000"/>
              </a:lnSpc>
              <a:buClr>
                <a:srgbClr val="E48312"/>
              </a:buClr>
              <a:defRPr/>
            </a:pPr>
            <a:r>
              <a:rPr lang="cs-CZ" cap="all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konsolidace technické infrastruktury</a:t>
            </a:r>
          </a:p>
          <a:p>
            <a:pPr lvl="1">
              <a:lnSpc>
                <a:spcPct val="120000"/>
              </a:lnSpc>
              <a:buClr>
                <a:srgbClr val="E48312"/>
              </a:buClr>
              <a:defRPr/>
            </a:pPr>
            <a:r>
              <a:rPr lang="cs-CZ" cap="all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tvorba dat pro mapování </a:t>
            </a:r>
            <a:r>
              <a:rPr lang="cs-CZ" cap="all" dirty="0" err="1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DTI</a:t>
            </a:r>
            <a:r>
              <a:rPr lang="cs-CZ" cap="all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a </a:t>
            </a:r>
            <a:r>
              <a:rPr lang="cs-CZ" cap="all" dirty="0" err="1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ZPS</a:t>
            </a:r>
            <a:endParaRPr lang="cs-CZ" cap="all" dirty="0">
              <a:solidFill>
                <a:schemeClr val="accent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2">
              <a:lnSpc>
                <a:spcPct val="120000"/>
              </a:lnSpc>
              <a:buClr>
                <a:srgbClr val="E48312"/>
              </a:buClr>
              <a:defRPr/>
            </a:pPr>
            <a:r>
              <a:rPr lang="cs-CZ" cap="all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letecké snímkování</a:t>
            </a:r>
          </a:p>
          <a:p>
            <a:pPr lvl="2">
              <a:lnSpc>
                <a:spcPct val="120000"/>
              </a:lnSpc>
              <a:buClr>
                <a:srgbClr val="E48312"/>
              </a:buClr>
              <a:defRPr/>
            </a:pPr>
            <a:r>
              <a:rPr lang="cs-CZ" cap="all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mobilní mapování</a:t>
            </a:r>
          </a:p>
          <a:p>
            <a:pPr lvl="2">
              <a:lnSpc>
                <a:spcPct val="120000"/>
              </a:lnSpc>
              <a:buClr>
                <a:srgbClr val="E48312"/>
              </a:buClr>
              <a:defRPr/>
            </a:pPr>
            <a:r>
              <a:rPr lang="cs-CZ" cap="all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skenování</a:t>
            </a:r>
          </a:p>
          <a:p>
            <a:pPr lvl="2">
              <a:lnSpc>
                <a:spcPct val="120000"/>
              </a:lnSpc>
              <a:buClr>
                <a:srgbClr val="E48312"/>
              </a:buClr>
              <a:defRPr/>
            </a:pPr>
            <a:endParaRPr lang="cs-CZ" cap="all" dirty="0">
              <a:solidFill>
                <a:schemeClr val="accent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lnSpc>
                <a:spcPct val="120000"/>
              </a:lnSpc>
              <a:buClr>
                <a:srgbClr val="E48312"/>
              </a:buClr>
              <a:defRPr/>
            </a:pPr>
            <a:endParaRPr lang="cs-CZ" cap="all" dirty="0">
              <a:solidFill>
                <a:schemeClr val="accent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lnSpc>
                <a:spcPct val="120000"/>
              </a:lnSpc>
              <a:buClr>
                <a:srgbClr val="E48312"/>
              </a:buClr>
              <a:defRPr/>
            </a:pPr>
            <a:endParaRPr lang="cs-CZ" cap="all" dirty="0">
              <a:solidFill>
                <a:schemeClr val="accent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219640" y="199722"/>
            <a:ext cx="1743760" cy="611556"/>
          </a:xfrm>
          <a:prstGeom prst="rect">
            <a:avLst/>
          </a:prstGeom>
        </p:spPr>
      </p:pic>
      <p:sp>
        <p:nvSpPr>
          <p:cNvPr id="13" name="Obdélník 12"/>
          <p:cNvSpPr/>
          <p:nvPr/>
        </p:nvSpPr>
        <p:spPr>
          <a:xfrm>
            <a:off x="-92298" y="1339404"/>
            <a:ext cx="12376597" cy="45719"/>
          </a:xfrm>
          <a:prstGeom prst="rect">
            <a:avLst/>
          </a:prstGeom>
          <a:solidFill>
            <a:srgbClr val="EE7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-92298" y="6812281"/>
            <a:ext cx="12376597" cy="45719"/>
          </a:xfrm>
          <a:prstGeom prst="rect">
            <a:avLst/>
          </a:prstGeom>
          <a:solidFill>
            <a:srgbClr val="EE7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>
            <a:extLst>
              <a:ext uri="{FF2B5EF4-FFF2-40B4-BE49-F238E27FC236}">
                <a16:creationId xmlns:a16="http://schemas.microsoft.com/office/drawing/2014/main" id="{F31A649A-DD27-E1BD-2D57-7153D542662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4991" y="3203977"/>
            <a:ext cx="6599182" cy="3247710"/>
          </a:xfrm>
          <a:prstGeom prst="rect">
            <a:avLst/>
          </a:prstGeom>
          <a:ln w="1905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1457360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>
            <a:extLst>
              <a:ext uri="{FF2B5EF4-FFF2-40B4-BE49-F238E27FC236}">
                <a16:creationId xmlns:a16="http://schemas.microsoft.com/office/drawing/2014/main" id="{D114C72A-EEB0-7D57-0848-50B7E4F7B547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898"/>
                    </a14:imgEffect>
                    <a14:imgEffect>
                      <a14:saturation sat="70000"/>
                    </a14:imgEffect>
                    <a14:imgEffect>
                      <a14:brightnessContrast bright="28000" contrast="29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-57440"/>
            <a:ext cx="12192000" cy="1393566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2125" y="315316"/>
            <a:ext cx="11467749" cy="648053"/>
          </a:xfrm>
        </p:spPr>
        <p:txBody>
          <a:bodyPr>
            <a:normAutofit fontScale="90000"/>
          </a:bodyPr>
          <a:lstStyle/>
          <a:p>
            <a:r>
              <a:rPr lang="cs-CZ" dirty="0">
                <a:solidFill>
                  <a:srgbClr val="EE7F00"/>
                </a:solidFill>
              </a:rPr>
              <a:t>Velkoobjemová tvorba dat DTM/</a:t>
            </a:r>
            <a:r>
              <a:rPr lang="cs-CZ" dirty="0" err="1">
                <a:solidFill>
                  <a:srgbClr val="EE7F00"/>
                </a:solidFill>
              </a:rPr>
              <a:t>DMVS</a:t>
            </a:r>
            <a:r>
              <a:rPr lang="cs-CZ" dirty="0">
                <a:solidFill>
                  <a:srgbClr val="EE7F00"/>
                </a:solidFill>
              </a:rPr>
              <a:t> mapováním i konsolidací</a:t>
            </a: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1018732" y="1719113"/>
            <a:ext cx="9609199" cy="4199274"/>
          </a:xfrm>
          <a:prstGeom prst="rect">
            <a:avLst/>
          </a:prstGeom>
        </p:spPr>
        <p:txBody>
          <a:bodyPr vert="horz" lIns="0" tIns="45720" rIns="0" bIns="45720" rtlCol="0">
            <a:no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361950" indent="-2667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Tx/>
              <a:buBlip>
                <a:blip r:embed="rId4"/>
              </a:buBlip>
              <a:defRPr sz="20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Tx/>
              <a:buBlip>
                <a:blip r:embed="rId5"/>
              </a:buBlip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803275" indent="-182563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071563" indent="-182563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1">
              <a:lnSpc>
                <a:spcPct val="120000"/>
              </a:lnSpc>
              <a:buClr>
                <a:srgbClr val="E48312"/>
              </a:buClr>
              <a:defRPr/>
            </a:pPr>
            <a:r>
              <a:rPr lang="cs-CZ" sz="2200" dirty="0">
                <a:solidFill>
                  <a:srgbClr val="EE7F00"/>
                </a:solidFill>
              </a:rPr>
              <a:t>  </a:t>
            </a:r>
            <a:r>
              <a:rPr lang="cs-CZ" sz="2400" b="1" dirty="0">
                <a:solidFill>
                  <a:srgbClr val="EE7F00"/>
                </a:solidFill>
              </a:rPr>
              <a:t>Digitální letecká fotogrammetrie, ortofotomapa </a:t>
            </a:r>
          </a:p>
          <a:p>
            <a:pPr lvl="2">
              <a:lnSpc>
                <a:spcPct val="120000"/>
              </a:lnSpc>
              <a:buClr>
                <a:srgbClr val="E48312"/>
              </a:buClr>
              <a:defRPr/>
            </a:pPr>
            <a:r>
              <a:rPr lang="cs-CZ" sz="2200" dirty="0">
                <a:solidFill>
                  <a:srgbClr val="000000">
                    <a:lumMod val="50000"/>
                    <a:lumOff val="50000"/>
                  </a:srgbClr>
                </a:solidFill>
              </a:rPr>
              <a:t>  mapování ZPS, DI komunikací</a:t>
            </a:r>
          </a:p>
          <a:p>
            <a:pPr lvl="2">
              <a:lnSpc>
                <a:spcPct val="120000"/>
              </a:lnSpc>
              <a:buClr>
                <a:srgbClr val="E48312"/>
              </a:buClr>
              <a:defRPr/>
            </a:pPr>
            <a:r>
              <a:rPr lang="cs-CZ" sz="2200" dirty="0">
                <a:solidFill>
                  <a:srgbClr val="000000">
                    <a:lumMod val="50000"/>
                    <a:lumOff val="50000"/>
                  </a:srgbClr>
                </a:solidFill>
              </a:rPr>
              <a:t>  konsolidace ZPS, DI, TI</a:t>
            </a:r>
          </a:p>
          <a:p>
            <a:pPr lvl="1">
              <a:lnSpc>
                <a:spcPct val="120000"/>
              </a:lnSpc>
              <a:buClr>
                <a:srgbClr val="E48312"/>
              </a:buClr>
              <a:defRPr/>
            </a:pPr>
            <a:r>
              <a:rPr lang="cs-CZ" sz="2200" dirty="0">
                <a:solidFill>
                  <a:srgbClr val="EE7F00"/>
                </a:solidFill>
              </a:rPr>
              <a:t>  </a:t>
            </a:r>
            <a:r>
              <a:rPr lang="cs-CZ" sz="2400" b="1" dirty="0">
                <a:solidFill>
                  <a:srgbClr val="EE7F00"/>
                </a:solidFill>
              </a:rPr>
              <a:t>Mobilní laserové skenování a snímkování</a:t>
            </a:r>
          </a:p>
          <a:p>
            <a:pPr lvl="2">
              <a:lnSpc>
                <a:spcPct val="120000"/>
              </a:lnSpc>
              <a:buClr>
                <a:srgbClr val="E48312"/>
              </a:buClr>
              <a:defRPr/>
            </a:pPr>
            <a:r>
              <a:rPr lang="cs-CZ" sz="2200" dirty="0">
                <a:solidFill>
                  <a:srgbClr val="000000">
                    <a:lumMod val="50000"/>
                    <a:lumOff val="50000"/>
                  </a:srgbClr>
                </a:solidFill>
              </a:rPr>
              <a:t> mapování </a:t>
            </a:r>
            <a:r>
              <a:rPr lang="cs-CZ" sz="2200" dirty="0" err="1">
                <a:solidFill>
                  <a:srgbClr val="000000">
                    <a:lumMod val="50000"/>
                    <a:lumOff val="50000"/>
                  </a:srgbClr>
                </a:solidFill>
              </a:rPr>
              <a:t>ZPS</a:t>
            </a:r>
            <a:r>
              <a:rPr lang="cs-CZ" sz="2200" dirty="0">
                <a:solidFill>
                  <a:srgbClr val="000000">
                    <a:lumMod val="50000"/>
                    <a:lumOff val="50000"/>
                  </a:srgbClr>
                </a:solidFill>
              </a:rPr>
              <a:t> komunikací, mapování DI</a:t>
            </a:r>
          </a:p>
          <a:p>
            <a:pPr lvl="1">
              <a:lnSpc>
                <a:spcPct val="120000"/>
              </a:lnSpc>
              <a:buClr>
                <a:srgbClr val="E48312"/>
              </a:buClr>
              <a:defRPr/>
            </a:pPr>
            <a:r>
              <a:rPr lang="cs-CZ" sz="2200" dirty="0">
                <a:solidFill>
                  <a:srgbClr val="EE7F00"/>
                </a:solidFill>
              </a:rPr>
              <a:t>  </a:t>
            </a:r>
            <a:r>
              <a:rPr lang="cs-CZ" sz="2400" b="1" dirty="0">
                <a:solidFill>
                  <a:srgbClr val="EE7F00"/>
                </a:solidFill>
              </a:rPr>
              <a:t>Geodetické metody a technologie GNSS, metody vyhledávání a vyšetřování inženýrských sítí</a:t>
            </a:r>
          </a:p>
          <a:p>
            <a:pPr lvl="2">
              <a:lnSpc>
                <a:spcPct val="120000"/>
              </a:lnSpc>
              <a:buClr>
                <a:srgbClr val="E48312"/>
              </a:buClr>
              <a:defRPr/>
            </a:pPr>
            <a:r>
              <a:rPr lang="cs-CZ" sz="2200" dirty="0">
                <a:solidFill>
                  <a:srgbClr val="000000">
                    <a:lumMod val="50000"/>
                    <a:lumOff val="50000"/>
                  </a:srgbClr>
                </a:solidFill>
              </a:rPr>
              <a:t>  mapování ZPS, mapování TI, konsolidace TI</a:t>
            </a:r>
          </a:p>
          <a:p>
            <a:pPr marL="95250" lvl="1" indent="0">
              <a:lnSpc>
                <a:spcPct val="120000"/>
              </a:lnSpc>
              <a:buClr>
                <a:srgbClr val="E48312"/>
              </a:buClr>
              <a:buNone/>
              <a:defRPr/>
            </a:pPr>
            <a:endParaRPr lang="cs-CZ" sz="2200" dirty="0">
              <a:solidFill>
                <a:srgbClr val="000000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7196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Obrázek 16">
            <a:extLst>
              <a:ext uri="{FF2B5EF4-FFF2-40B4-BE49-F238E27FC236}">
                <a16:creationId xmlns:a16="http://schemas.microsoft.com/office/drawing/2014/main" id="{51DB04A8-09B0-7637-A0C2-87449DCE632D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898"/>
                    </a14:imgEffect>
                    <a14:imgEffect>
                      <a14:saturation sat="70000"/>
                    </a14:imgEffect>
                    <a14:imgEffect>
                      <a14:brightnessContrast bright="28000" contrast="29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-65829"/>
            <a:ext cx="12192000" cy="1393566"/>
          </a:xfrm>
          <a:prstGeom prst="rect">
            <a:avLst/>
          </a:prstGeom>
        </p:spPr>
      </p:pic>
      <p:sp>
        <p:nvSpPr>
          <p:cNvPr id="15" name="Obdélník 14">
            <a:extLst>
              <a:ext uri="{FF2B5EF4-FFF2-40B4-BE49-F238E27FC236}">
                <a16:creationId xmlns:a16="http://schemas.microsoft.com/office/drawing/2014/main" id="{113F1466-65FA-4EA4-4AE3-B9545FC8AEAD}"/>
              </a:ext>
            </a:extLst>
          </p:cNvPr>
          <p:cNvSpPr/>
          <p:nvPr/>
        </p:nvSpPr>
        <p:spPr>
          <a:xfrm>
            <a:off x="0" y="1402705"/>
            <a:ext cx="12192000" cy="5333836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430123" y="355767"/>
            <a:ext cx="10058400" cy="63373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3600" kern="1200" spc="-50" baseline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85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none" spc="-50" normalizeH="0" baseline="0" noProof="0" dirty="0">
                <a:ln>
                  <a:noFill/>
                </a:ln>
                <a:solidFill>
                  <a:srgbClr val="EE7F00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TECHNOLOGIE</a:t>
            </a: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4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219640" y="199722"/>
            <a:ext cx="1743760" cy="611556"/>
          </a:xfrm>
          <a:prstGeom prst="rect">
            <a:avLst/>
          </a:prstGeom>
        </p:spPr>
      </p:pic>
      <p:sp>
        <p:nvSpPr>
          <p:cNvPr id="2" name="Zástupný symbol pro obsah 2">
            <a:extLst>
              <a:ext uri="{FF2B5EF4-FFF2-40B4-BE49-F238E27FC236}">
                <a16:creationId xmlns:a16="http://schemas.microsoft.com/office/drawing/2014/main" id="{A149AEDD-731B-2204-4CE5-00A3529381EA}"/>
              </a:ext>
            </a:extLst>
          </p:cNvPr>
          <p:cNvSpPr txBox="1">
            <a:spLocks/>
          </p:cNvSpPr>
          <p:nvPr/>
        </p:nvSpPr>
        <p:spPr>
          <a:xfrm>
            <a:off x="430123" y="1786434"/>
            <a:ext cx="5724962" cy="2980660"/>
          </a:xfrm>
          <a:prstGeom prst="rect">
            <a:avLst/>
          </a:prstGeom>
        </p:spPr>
        <p:txBody>
          <a:bodyPr vert="horz" lIns="0" tIns="45720" rIns="0" bIns="45720" rtlCol="0">
            <a:normAutofit fontScale="70000" lnSpcReduction="20000"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361950" indent="-2667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Tx/>
              <a:buBlip>
                <a:blip r:embed="rId5"/>
              </a:buBlip>
              <a:defRPr sz="20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Tx/>
              <a:buBlip>
                <a:blip r:embed="rId6"/>
              </a:buBlip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803275" indent="-182563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071563" indent="-182563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81000" lvl="1" indent="-285750">
              <a:lnSpc>
                <a:spcPct val="120000"/>
              </a:lnSpc>
              <a:buClr>
                <a:srgbClr val="E48312"/>
              </a:buClr>
              <a:buFont typeface="Arial" panose="020B0604020202020204" pitchFamily="34" charset="0"/>
              <a:buChar char="•"/>
              <a:defRPr/>
            </a:pPr>
            <a:r>
              <a:rPr lang="cs-CZ" cap="all" dirty="0" err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Cessna</a:t>
            </a:r>
            <a:r>
              <a:rPr lang="cs-CZ" cap="all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cs-CZ" i="0" u="none" strike="noStrike" kern="1200" cap="all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C404</a:t>
            </a:r>
            <a:r>
              <a:rPr kumimoji="0" lang="cs-CZ" i="0" u="none" strike="noStrike" kern="1200" cap="all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– </a:t>
            </a:r>
            <a:r>
              <a:rPr kumimoji="0" lang="cs-CZ" b="1" i="0" u="none" strike="noStrike" kern="1200" cap="all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OK-</a:t>
            </a:r>
            <a:r>
              <a:rPr kumimoji="0" lang="cs-CZ" b="1" i="0" u="none" strike="noStrike" kern="1200" cap="all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TGS</a:t>
            </a:r>
            <a:endParaRPr kumimoji="0" lang="cs-CZ" b="0" i="0" u="none" strike="noStrike" kern="1200" cap="all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81000" lvl="1" indent="-285750">
              <a:lnSpc>
                <a:spcPct val="120000"/>
              </a:lnSpc>
              <a:buClr>
                <a:srgbClr val="E48312"/>
              </a:buClr>
              <a:buFont typeface="Arial" panose="020B0604020202020204" pitchFamily="34" charset="0"/>
              <a:buChar char="•"/>
              <a:defRPr/>
            </a:pPr>
            <a:r>
              <a:rPr kumimoji="0" lang="cs-CZ" b="0" i="0" u="none" strike="noStrike" kern="1200" cap="all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Partenavia</a:t>
            </a:r>
            <a:r>
              <a:rPr kumimoji="0" lang="cs-CZ" b="0" i="0" u="none" strike="noStrike" kern="1200" cap="all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cs-CZ" b="0" i="0" u="none" strike="noStrike" kern="1200" cap="all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P68</a:t>
            </a:r>
            <a:r>
              <a:rPr kumimoji="0" lang="cs-CZ" b="0" i="0" u="none" strike="noStrike" kern="1200" cap="all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– </a:t>
            </a:r>
            <a:r>
              <a:rPr kumimoji="0" lang="cs-CZ" b="1" i="0" u="none" strike="noStrike" kern="1200" cap="all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OK-GIS</a:t>
            </a:r>
          </a:p>
          <a:p>
            <a:pPr marL="381000" lvl="1" indent="-285750">
              <a:lnSpc>
                <a:spcPct val="120000"/>
              </a:lnSpc>
              <a:buClr>
                <a:srgbClr val="E48312"/>
              </a:buClr>
              <a:buFont typeface="Arial" panose="020B0604020202020204" pitchFamily="34" charset="0"/>
              <a:buChar char="•"/>
              <a:defRPr/>
            </a:pPr>
            <a:r>
              <a:rPr kumimoji="0" lang="cs-CZ" b="0" i="0" u="none" strike="noStrike" kern="1200" cap="all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Čmelák </a:t>
            </a:r>
            <a:r>
              <a:rPr kumimoji="0" lang="cs-CZ" b="0" i="0" u="none" strike="noStrike" kern="1200" cap="all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Z37</a:t>
            </a:r>
            <a:r>
              <a:rPr kumimoji="0" lang="cs-CZ" b="0" i="0" u="none" strike="noStrike" kern="1200" cap="all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– </a:t>
            </a:r>
            <a:r>
              <a:rPr kumimoji="0" lang="cs-CZ" b="1" i="0" u="none" strike="noStrike" kern="1200" cap="all" spc="0" normalizeH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OK-</a:t>
            </a:r>
            <a:r>
              <a:rPr kumimoji="0" lang="cs-CZ" b="1" i="0" u="none" strike="noStrike" kern="1200" cap="all" spc="0" normalizeH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NJA</a:t>
            </a:r>
            <a:endParaRPr kumimoji="0" lang="cs-CZ" b="1" i="0" u="none" strike="noStrike" kern="1200" cap="all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95250" lvl="1" indent="0">
              <a:lnSpc>
                <a:spcPct val="120000"/>
              </a:lnSpc>
              <a:buClr>
                <a:srgbClr val="E48312"/>
              </a:buClr>
              <a:buNone/>
              <a:defRPr/>
            </a:pPr>
            <a:endParaRPr lang="cs-CZ" sz="1600" cap="all" dirty="0">
              <a:solidFill>
                <a:schemeClr val="bg1"/>
              </a:solidFill>
            </a:endParaRPr>
          </a:p>
          <a:p>
            <a:pPr lvl="1">
              <a:lnSpc>
                <a:spcPct val="120000"/>
              </a:lnSpc>
              <a:buClr>
                <a:srgbClr val="E48312"/>
              </a:buClr>
              <a:buFont typeface="Wingdings" panose="05000000000000000000" pitchFamily="2" charset="2"/>
              <a:buChar char="§"/>
              <a:defRPr/>
            </a:pPr>
            <a:r>
              <a:rPr lang="cs-CZ" sz="1600" cap="all" dirty="0">
                <a:solidFill>
                  <a:schemeClr val="bg1"/>
                </a:solidFill>
              </a:rPr>
              <a:t>Letecké kamery – 2x </a:t>
            </a:r>
            <a:r>
              <a:rPr lang="cs-CZ" sz="1600" cap="all" dirty="0" err="1">
                <a:solidFill>
                  <a:schemeClr val="bg1"/>
                </a:solidFill>
              </a:rPr>
              <a:t>UltraCam</a:t>
            </a:r>
            <a:r>
              <a:rPr lang="cs-CZ" sz="1600" cap="all" dirty="0">
                <a:solidFill>
                  <a:schemeClr val="bg1"/>
                </a:solidFill>
              </a:rPr>
              <a:t> </a:t>
            </a:r>
            <a:r>
              <a:rPr lang="cs-CZ" sz="1600" cap="all" dirty="0" err="1">
                <a:solidFill>
                  <a:schemeClr val="bg1"/>
                </a:solidFill>
              </a:rPr>
              <a:t>Eagle</a:t>
            </a:r>
            <a:r>
              <a:rPr lang="cs-CZ" sz="1600" cap="all" dirty="0">
                <a:solidFill>
                  <a:schemeClr val="bg1"/>
                </a:solidFill>
              </a:rPr>
              <a:t> Mark 3</a:t>
            </a:r>
          </a:p>
          <a:p>
            <a:pPr lvl="1">
              <a:lnSpc>
                <a:spcPct val="120000"/>
              </a:lnSpc>
              <a:buClr>
                <a:srgbClr val="E48312"/>
              </a:buClr>
              <a:buFont typeface="Wingdings" panose="05000000000000000000" pitchFamily="2" charset="2"/>
              <a:buChar char="§"/>
              <a:defRPr/>
            </a:pPr>
            <a:r>
              <a:rPr lang="cs-CZ" sz="1600" cap="all" dirty="0">
                <a:solidFill>
                  <a:schemeClr val="bg1"/>
                </a:solidFill>
              </a:rPr>
              <a:t>Letecký skener </a:t>
            </a:r>
            <a:r>
              <a:rPr lang="cs-CZ" sz="1600" cap="all" dirty="0" err="1">
                <a:solidFill>
                  <a:schemeClr val="bg1"/>
                </a:solidFill>
              </a:rPr>
              <a:t>Riegl</a:t>
            </a:r>
            <a:r>
              <a:rPr lang="cs-CZ" sz="1600" cap="all" dirty="0">
                <a:solidFill>
                  <a:schemeClr val="bg1"/>
                </a:solidFill>
              </a:rPr>
              <a:t> Q608i</a:t>
            </a:r>
          </a:p>
          <a:p>
            <a:pPr lvl="1">
              <a:lnSpc>
                <a:spcPct val="120000"/>
              </a:lnSpc>
              <a:buClr>
                <a:srgbClr val="E48312"/>
              </a:buClr>
              <a:buFont typeface="Wingdings" panose="05000000000000000000" pitchFamily="2" charset="2"/>
              <a:buChar char="§"/>
              <a:defRPr/>
            </a:pPr>
            <a:r>
              <a:rPr kumimoji="0" lang="cs-CZ" sz="1600" b="0" i="0" u="none" strike="noStrike" kern="1200" cap="all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Šikmý letecký systém </a:t>
            </a:r>
            <a:r>
              <a:rPr kumimoji="0" lang="cs-CZ" sz="1600" b="0" i="0" u="none" strike="noStrike" kern="1200" cap="all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Ultracam</a:t>
            </a:r>
            <a:r>
              <a:rPr kumimoji="0" lang="cs-CZ" sz="1600" b="0" i="0" u="none" strike="noStrike" kern="1200" cap="all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OSPREY 4.1</a:t>
            </a:r>
          </a:p>
          <a:p>
            <a:pPr lvl="1">
              <a:lnSpc>
                <a:spcPct val="120000"/>
              </a:lnSpc>
              <a:buClr>
                <a:srgbClr val="E48312"/>
              </a:buClr>
              <a:buFont typeface="Wingdings" panose="05000000000000000000" pitchFamily="2" charset="2"/>
              <a:buChar char="§"/>
              <a:defRPr/>
            </a:pPr>
            <a:r>
              <a:rPr kumimoji="0" lang="cs-CZ" sz="1600" b="0" i="0" u="none" strike="noStrike" kern="1200" cap="all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Letecká termální kamera</a:t>
            </a:r>
          </a:p>
          <a:p>
            <a:pPr marR="0" lvl="1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ts val="400"/>
              </a:spcAft>
              <a:buClr>
                <a:srgbClr val="E48312"/>
              </a:buClr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lang="cs-CZ" sz="1600" cap="all" dirty="0">
                <a:solidFill>
                  <a:schemeClr val="bg1"/>
                </a:solidFill>
              </a:rPr>
              <a:t>Mobilní mapovací </a:t>
            </a:r>
            <a:r>
              <a:rPr lang="cs-CZ" sz="1600" cap="all" dirty="0" err="1">
                <a:solidFill>
                  <a:schemeClr val="bg1"/>
                </a:solidFill>
              </a:rPr>
              <a:t>systémY</a:t>
            </a:r>
            <a:endParaRPr lang="cs-CZ" sz="1600" cap="all" dirty="0">
              <a:solidFill>
                <a:schemeClr val="bg1"/>
              </a:solidFill>
            </a:endParaRPr>
          </a:p>
          <a:p>
            <a:pPr marR="0" lvl="1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ts val="400"/>
              </a:spcAft>
              <a:buClr>
                <a:srgbClr val="E48312"/>
              </a:buClr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lang="cs-CZ" sz="1600" cap="all" dirty="0">
                <a:solidFill>
                  <a:schemeClr val="bg1"/>
                </a:solidFill>
              </a:rPr>
              <a:t>UAV</a:t>
            </a:r>
            <a:endParaRPr kumimoji="0" lang="cs-CZ" sz="1600" b="0" i="0" u="none" strike="noStrike" kern="1200" cap="all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R="0" lvl="1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ts val="400"/>
              </a:spcAft>
              <a:buClr>
                <a:srgbClr val="E48312"/>
              </a:buClr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lang="cs-CZ" sz="1600" cap="all" dirty="0">
                <a:solidFill>
                  <a:schemeClr val="bg1"/>
                </a:solidFill>
              </a:rPr>
              <a:t>2x skener pro pasportizaci budov ve 3D a mapování objektů DTM</a:t>
            </a:r>
          </a:p>
          <a:p>
            <a:pPr marR="0" lvl="1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ts val="400"/>
              </a:spcAft>
              <a:buClr>
                <a:srgbClr val="E48312"/>
              </a:buClr>
              <a:buSzTx/>
              <a:buFont typeface="Wingdings" panose="05000000000000000000" pitchFamily="2" charset="2"/>
              <a:buChar char="§"/>
              <a:tabLst/>
              <a:defRPr/>
            </a:pPr>
            <a:endParaRPr kumimoji="0" lang="cs-CZ" sz="1600" b="0" i="0" u="none" strike="noStrike" kern="1200" cap="all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id="{62947DE8-82D2-F6BF-DD8D-885FFBEB6FE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58926" y="2272616"/>
            <a:ext cx="2062919" cy="182272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>
            <a:extLst>
              <a:ext uri="{FF2B5EF4-FFF2-40B4-BE49-F238E27FC236}">
                <a16:creationId xmlns:a16="http://schemas.microsoft.com/office/drawing/2014/main" id="{64430725-FE05-1649-5D4B-24F7606BBF4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32810" y="2272616"/>
            <a:ext cx="2453354" cy="179522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Obrázek 5">
            <a:extLst>
              <a:ext uri="{FF2B5EF4-FFF2-40B4-BE49-F238E27FC236}">
                <a16:creationId xmlns:a16="http://schemas.microsoft.com/office/drawing/2014/main" id="{EA03D672-8EC0-98F8-6AD7-92B00FE35D1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58926" y="4158848"/>
            <a:ext cx="2062919" cy="198631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Obrázek 6">
            <a:extLst>
              <a:ext uri="{FF2B5EF4-FFF2-40B4-BE49-F238E27FC236}">
                <a16:creationId xmlns:a16="http://schemas.microsoft.com/office/drawing/2014/main" id="{54385FFD-3B02-BF79-4D85-9D31A0B3C7FC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18606" t="29202" r="16826" b="14308"/>
          <a:stretch/>
        </p:blipFill>
        <p:spPr>
          <a:xfrm>
            <a:off x="9232810" y="4215445"/>
            <a:ext cx="2453354" cy="192971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" name="Picture 2" descr="D:\fotky_pracovni\2016_Letadla\IMG_8385.jpg">
            <a:extLst>
              <a:ext uri="{FF2B5EF4-FFF2-40B4-BE49-F238E27FC236}">
                <a16:creationId xmlns:a16="http://schemas.microsoft.com/office/drawing/2014/main" id="{A1A59B3F-216F-5389-7F77-16230A92B9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8427" y="4953799"/>
            <a:ext cx="1965270" cy="131018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D:\fotky_pracovni\2016_detsky_den_turany\_DSC8742.jpg">
            <a:extLst>
              <a:ext uri="{FF2B5EF4-FFF2-40B4-BE49-F238E27FC236}">
                <a16:creationId xmlns:a16="http://schemas.microsoft.com/office/drawing/2014/main" id="{96577988-63F9-6A16-5EA0-353F642FAE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141" y="4963009"/>
            <a:ext cx="1965270" cy="131203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Obrázek 9">
            <a:extLst>
              <a:ext uri="{FF2B5EF4-FFF2-40B4-BE49-F238E27FC236}">
                <a16:creationId xmlns:a16="http://schemas.microsoft.com/office/drawing/2014/main" id="{0E2768CA-95E9-8727-6931-FEAE63BC2FB3}"/>
              </a:ext>
            </a:extLst>
          </p:cNvPr>
          <p:cNvPicPr>
            <a:picLocks noChangeAspect="1"/>
          </p:cNvPicPr>
          <p:nvPr/>
        </p:nvPicPr>
        <p:blipFill>
          <a:blip r:embed="rId1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sharpenSoften amount="30000"/>
                    </a14:imgEffect>
                    <a14:imgEffect>
                      <a14:saturation sat="201000"/>
                    </a14:imgEffect>
                    <a14:imgEffect>
                      <a14:brightnessContrast bright="-4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631713" y="4963009"/>
            <a:ext cx="1968244" cy="1312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63654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>
            <a:extLst>
              <a:ext uri="{FF2B5EF4-FFF2-40B4-BE49-F238E27FC236}">
                <a16:creationId xmlns:a16="http://schemas.microsoft.com/office/drawing/2014/main" id="{70D3A76E-D9CD-4A95-D398-7D1BE10CAFCB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898"/>
                    </a14:imgEffect>
                    <a14:imgEffect>
                      <a14:saturation sat="70000"/>
                    </a14:imgEffect>
                    <a14:imgEffect>
                      <a14:brightnessContrast bright="28000" contrast="29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-57440"/>
            <a:ext cx="12192000" cy="1393566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4331" y="332413"/>
            <a:ext cx="10058400" cy="613860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rgbClr val="EE7F00"/>
                </a:solidFill>
              </a:rPr>
              <a:t>Snímkování a ortofotomapa 5 cm pro DTM krajů 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3E31D-E2AB-40D1-8B51-AFA5AFEF393A}" type="slidenum">
              <a:rPr lang="en-US" smtClean="0"/>
              <a:t>7</a:t>
            </a:fld>
            <a:endParaRPr lang="en-US" dirty="0"/>
          </a:p>
        </p:txBody>
      </p:sp>
      <p:pic>
        <p:nvPicPr>
          <p:cNvPr id="2050" name="Obrázek 1" descr="image00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015" y="1418327"/>
            <a:ext cx="7347098" cy="4838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Obrázek 2">
            <a:extLst>
              <a:ext uri="{FF2B5EF4-FFF2-40B4-BE49-F238E27FC236}">
                <a16:creationId xmlns:a16="http://schemas.microsoft.com/office/drawing/2014/main" id="{16F09089-B255-31FC-27C9-9C5FA6D4255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colorTemperature colorTemp="7500"/>
                    </a14:imgEffect>
                    <a14:imgEffect>
                      <a14:brightnessContrast bright="13000" contrast="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35485" y="0"/>
            <a:ext cx="3962594" cy="3395910"/>
          </a:xfrm>
          <a:prstGeom prst="rect">
            <a:avLst/>
          </a:prstGeom>
        </p:spPr>
      </p:pic>
      <p:pic>
        <p:nvPicPr>
          <p:cNvPr id="6" name="Obrázek 5">
            <a:extLst>
              <a:ext uri="{FF2B5EF4-FFF2-40B4-BE49-F238E27FC236}">
                <a16:creationId xmlns:a16="http://schemas.microsoft.com/office/drawing/2014/main" id="{980EDC30-E3A0-4AAD-AE23-646A6E0B6CF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colorTemperature colorTemp="7500"/>
                    </a14:imgEffect>
                    <a14:imgEffect>
                      <a14:brightnessContrast bright="14000" contrast="1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35485" y="3435568"/>
            <a:ext cx="3962594" cy="3422432"/>
          </a:xfrm>
          <a:prstGeom prst="rect">
            <a:avLst/>
          </a:prstGeom>
        </p:spPr>
      </p:pic>
      <p:sp>
        <p:nvSpPr>
          <p:cNvPr id="8" name="TextovéPole 7">
            <a:extLst>
              <a:ext uri="{FF2B5EF4-FFF2-40B4-BE49-F238E27FC236}">
                <a16:creationId xmlns:a16="http://schemas.microsoft.com/office/drawing/2014/main" id="{5D0624BC-EF1B-860F-7595-157050DC5D27}"/>
              </a:ext>
            </a:extLst>
          </p:cNvPr>
          <p:cNvSpPr txBox="1"/>
          <p:nvPr/>
        </p:nvSpPr>
        <p:spPr>
          <a:xfrm>
            <a:off x="839584" y="1894672"/>
            <a:ext cx="148065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1800" dirty="0">
                <a:solidFill>
                  <a:srgbClr val="EE7F00"/>
                </a:solidFill>
              </a:rPr>
              <a:t>25 902 km</a:t>
            </a:r>
            <a:r>
              <a:rPr lang="en-US" sz="1800" dirty="0">
                <a:solidFill>
                  <a:srgbClr val="EE7F00"/>
                </a:solidFill>
              </a:rPr>
              <a:t>²</a:t>
            </a:r>
            <a:endParaRPr lang="cs-CZ" dirty="0"/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ABC83E9E-F4ED-AB37-6CD4-7CD463E59038}"/>
              </a:ext>
            </a:extLst>
          </p:cNvPr>
          <p:cNvSpPr txBox="1"/>
          <p:nvPr/>
        </p:nvSpPr>
        <p:spPr>
          <a:xfrm>
            <a:off x="8094208" y="3451323"/>
            <a:ext cx="345743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1800" dirty="0" err="1">
                <a:solidFill>
                  <a:schemeClr val="bg1"/>
                </a:solidFill>
              </a:rPr>
              <a:t>mimovegetační</a:t>
            </a:r>
            <a:r>
              <a:rPr lang="cs-CZ" sz="1800" dirty="0">
                <a:solidFill>
                  <a:schemeClr val="bg1"/>
                </a:solidFill>
              </a:rPr>
              <a:t> snímkování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A4F55D26-CD30-B199-B75B-53FF35BDBCBA}"/>
              </a:ext>
            </a:extLst>
          </p:cNvPr>
          <p:cNvSpPr txBox="1"/>
          <p:nvPr/>
        </p:nvSpPr>
        <p:spPr>
          <a:xfrm>
            <a:off x="8085819" y="2943475"/>
            <a:ext cx="285342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1800" dirty="0">
                <a:solidFill>
                  <a:schemeClr val="bg1"/>
                </a:solidFill>
              </a:rPr>
              <a:t>vegetační snímkování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16968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115" y="1728762"/>
            <a:ext cx="4741055" cy="2270477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6" name="Obrázek 5">
            <a:extLst>
              <a:ext uri="{FF2B5EF4-FFF2-40B4-BE49-F238E27FC236}">
                <a16:creationId xmlns:a16="http://schemas.microsoft.com/office/drawing/2014/main" id="{3D8AD7F4-D739-E84E-1788-F6DDED08BD56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4898"/>
                    </a14:imgEffect>
                    <a14:imgEffect>
                      <a14:saturation sat="70000"/>
                    </a14:imgEffect>
                    <a14:imgEffect>
                      <a14:brightnessContrast bright="28000" contrast="29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-57440"/>
            <a:ext cx="12192000" cy="1393566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8448" y="386583"/>
            <a:ext cx="11873552" cy="594742"/>
          </a:xfrm>
          <a:noFill/>
        </p:spPr>
        <p:txBody>
          <a:bodyPr>
            <a:normAutofit/>
          </a:bodyPr>
          <a:lstStyle/>
          <a:p>
            <a:r>
              <a:rPr lang="cs-CZ" dirty="0">
                <a:solidFill>
                  <a:srgbClr val="EE7F00"/>
                </a:solidFill>
              </a:rPr>
              <a:t>Metody vs. produktivita</a:t>
            </a: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10279766" y="5581224"/>
            <a:ext cx="2141445" cy="637328"/>
          </a:xfrm>
          <a:prstGeom prst="rect">
            <a:avLst/>
          </a:prstGeom>
        </p:spPr>
        <p:txBody>
          <a:bodyPr vert="horz" lIns="0" tIns="45720" rIns="0" bIns="45720" rtlCol="0">
            <a:normAutofit fontScale="92500" lnSpcReduction="10000"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361950" indent="-2667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Tx/>
              <a:buBlip>
                <a:blip r:embed="rId5"/>
              </a:buBlip>
              <a:defRPr sz="20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Tx/>
              <a:buBlip>
                <a:blip r:embed="rId6"/>
              </a:buBlip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803275" indent="-182563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071563" indent="-182563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" marR="0" lvl="0" indent="-91440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ts val="200"/>
              </a:spcAft>
              <a:buClr>
                <a:srgbClr val="E48312"/>
              </a:buClr>
              <a:buSzPct val="100000"/>
              <a:buFont typeface="Calibri" panose="020F0502020204030204" pitchFamily="34" charset="0"/>
              <a:buChar char=" "/>
              <a:tabLst/>
              <a:defRPr/>
            </a:pPr>
            <a:r>
              <a:rPr kumimoji="0" lang="cs-CZ" sz="1600" i="0" u="none" strike="noStrike" kern="1200" cap="none" spc="0" normalizeH="0" baseline="0" noProof="0" dirty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UKÁZKA MAPOVÁNÍ GEODETICKY</a:t>
            </a:r>
          </a:p>
          <a:p>
            <a:pPr marL="95250" marR="0" lvl="1" indent="0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ts val="400"/>
              </a:spcAft>
              <a:buClr>
                <a:srgbClr val="E48312"/>
              </a:buClr>
              <a:buSzTx/>
              <a:buNone/>
              <a:tabLst/>
              <a:defRPr/>
            </a:pPr>
            <a:endParaRPr kumimoji="0" lang="cs-CZ" sz="1800" i="0" u="none" strike="noStrike" kern="1200" cap="none" spc="0" normalizeH="0" baseline="0" noProof="0" dirty="0">
              <a:ln>
                <a:noFill/>
              </a:ln>
              <a:solidFill>
                <a:srgbClr val="000000">
                  <a:lumMod val="50000"/>
                  <a:lumOff val="50000"/>
                </a:srgbClr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7927093" y="1336126"/>
            <a:ext cx="4585315" cy="380571"/>
          </a:xfrm>
          <a:prstGeom prst="rect">
            <a:avLst/>
          </a:prstGeom>
        </p:spPr>
        <p:txBody>
          <a:bodyPr vert="horz" lIns="0" tIns="45720" rIns="0" bIns="45720" rtlCol="0">
            <a:normAutofit fontScale="92500" lnSpcReduction="10000"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361950" indent="-2667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Tx/>
              <a:buBlip>
                <a:blip r:embed="rId5"/>
              </a:buBlip>
              <a:defRPr sz="20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Tx/>
              <a:buBlip>
                <a:blip r:embed="rId6"/>
              </a:buBlip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803275" indent="-182563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071563" indent="-182563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" marR="0" lvl="0" indent="-91440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ts val="200"/>
              </a:spcAft>
              <a:buClr>
                <a:srgbClr val="E48312"/>
              </a:buClr>
              <a:buSzPct val="100000"/>
              <a:buFont typeface="Calibri" panose="020F0502020204030204" pitchFamily="34" charset="0"/>
              <a:buChar char=" "/>
              <a:tabLst/>
              <a:defRPr/>
            </a:pPr>
            <a:r>
              <a:rPr kumimoji="0" lang="cs-CZ" sz="1600" i="0" u="none" strike="noStrike" kern="1200" cap="none" spc="0" normalizeH="0" baseline="0" noProof="0" dirty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UKÁZKA MAPOVÁNÍ STEREOFOTOGRAMMETRICKY</a:t>
            </a:r>
          </a:p>
          <a:p>
            <a:pPr marL="95250" marR="0" lvl="1" indent="0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ts val="400"/>
              </a:spcAft>
              <a:buClr>
                <a:srgbClr val="E48312"/>
              </a:buClr>
              <a:buSzTx/>
              <a:buNone/>
              <a:tabLst/>
              <a:defRPr/>
            </a:pPr>
            <a:endParaRPr kumimoji="0" lang="cs-CZ" sz="1800" i="0" u="none" strike="noStrike" kern="1200" cap="none" spc="0" normalizeH="0" baseline="0" noProof="0" dirty="0">
              <a:ln>
                <a:noFill/>
              </a:ln>
              <a:solidFill>
                <a:srgbClr val="000000">
                  <a:lumMod val="50000"/>
                  <a:lumOff val="50000"/>
                </a:srgbClr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5625" y="3503383"/>
            <a:ext cx="6614141" cy="3275839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1573" y="1655716"/>
            <a:ext cx="6830427" cy="3334623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4" name="Zástupný symbol pro obsah 2">
            <a:extLst>
              <a:ext uri="{FF2B5EF4-FFF2-40B4-BE49-F238E27FC236}">
                <a16:creationId xmlns:a16="http://schemas.microsoft.com/office/drawing/2014/main" id="{FD736D90-44D2-EC43-6892-26ACB5D2B6ED}"/>
              </a:ext>
            </a:extLst>
          </p:cNvPr>
          <p:cNvSpPr txBox="1">
            <a:spLocks/>
          </p:cNvSpPr>
          <p:nvPr/>
        </p:nvSpPr>
        <p:spPr>
          <a:xfrm>
            <a:off x="202115" y="1399578"/>
            <a:ext cx="3004165" cy="380571"/>
          </a:xfrm>
          <a:prstGeom prst="rect">
            <a:avLst/>
          </a:prstGeom>
        </p:spPr>
        <p:txBody>
          <a:bodyPr vert="horz" lIns="0" tIns="45720" rIns="0" bIns="45720" rtlCol="0">
            <a:normAutofit fontScale="92500" lnSpcReduction="10000"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361950" indent="-2667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Tx/>
              <a:buBlip>
                <a:blip r:embed="rId5"/>
              </a:buBlip>
              <a:defRPr sz="20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Tx/>
              <a:buBlip>
                <a:blip r:embed="rId6"/>
              </a:buBlip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803275" indent="-182563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071563" indent="-182563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" marR="0" lvl="0" indent="-91440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ts val="200"/>
              </a:spcAft>
              <a:buClr>
                <a:srgbClr val="E48312"/>
              </a:buClr>
              <a:buSzPct val="100000"/>
              <a:buFont typeface="Calibri" panose="020F0502020204030204" pitchFamily="34" charset="0"/>
              <a:buChar char=" "/>
              <a:tabLst/>
              <a:defRPr/>
            </a:pPr>
            <a:r>
              <a:rPr kumimoji="0" lang="cs-CZ" sz="1600" i="0" u="none" strike="noStrike" kern="1200" cap="none" spc="0" normalizeH="0" baseline="0" noProof="0" dirty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UKÁZKA MAPOVÁNÍ </a:t>
            </a:r>
            <a:r>
              <a:rPr lang="cs-CZ" sz="160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Z DAT </a:t>
            </a:r>
            <a:r>
              <a:rPr lang="cs-CZ" sz="1600" dirty="0" err="1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MMS</a:t>
            </a:r>
            <a:endParaRPr kumimoji="0" lang="cs-CZ" sz="1600" i="0" u="none" strike="noStrike" kern="1200" cap="none" spc="0" normalizeH="0" baseline="0" noProof="0" dirty="0">
              <a:ln>
                <a:noFill/>
              </a:ln>
              <a:solidFill>
                <a:schemeClr val="accent1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95250" marR="0" lvl="1" indent="0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ts val="400"/>
              </a:spcAft>
              <a:buClr>
                <a:srgbClr val="E48312"/>
              </a:buClr>
              <a:buSzTx/>
              <a:buNone/>
              <a:tabLst/>
              <a:defRPr/>
            </a:pPr>
            <a:endParaRPr kumimoji="0" lang="cs-CZ" sz="1600" i="0" u="none" strike="noStrike" kern="1200" cap="none" spc="0" normalizeH="0" baseline="0" noProof="0" dirty="0">
              <a:ln>
                <a:noFill/>
              </a:ln>
              <a:solidFill>
                <a:srgbClr val="000000">
                  <a:lumMod val="50000"/>
                  <a:lumOff val="50000"/>
                </a:srgbClr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5" name="Obrázek 4">
            <a:extLst>
              <a:ext uri="{FF2B5EF4-FFF2-40B4-BE49-F238E27FC236}">
                <a16:creationId xmlns:a16="http://schemas.microsoft.com/office/drawing/2014/main" id="{AB660204-370F-CC65-DE06-AEBF60161D4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5653" y="4554258"/>
            <a:ext cx="3487429" cy="2053932"/>
          </a:xfrm>
          <a:prstGeom prst="rect">
            <a:avLst/>
          </a:prstGeom>
        </p:spPr>
      </p:pic>
      <p:sp>
        <p:nvSpPr>
          <p:cNvPr id="11" name="Zástupný symbol pro obsah 2">
            <a:extLst>
              <a:ext uri="{FF2B5EF4-FFF2-40B4-BE49-F238E27FC236}">
                <a16:creationId xmlns:a16="http://schemas.microsoft.com/office/drawing/2014/main" id="{6316B4E2-D371-6F67-AF3C-E200A3CB4826}"/>
              </a:ext>
            </a:extLst>
          </p:cNvPr>
          <p:cNvSpPr txBox="1">
            <a:spLocks/>
          </p:cNvSpPr>
          <p:nvPr/>
        </p:nvSpPr>
        <p:spPr>
          <a:xfrm>
            <a:off x="79032" y="4202325"/>
            <a:ext cx="3004165" cy="380571"/>
          </a:xfrm>
          <a:prstGeom prst="rect">
            <a:avLst/>
          </a:prstGeom>
        </p:spPr>
        <p:txBody>
          <a:bodyPr vert="horz" lIns="0" tIns="45720" rIns="0" bIns="45720" rtlCol="0">
            <a:normAutofit fontScale="92500" lnSpcReduction="10000"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361950" indent="-2667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Tx/>
              <a:buBlip>
                <a:blip r:embed="rId5"/>
              </a:buBlip>
              <a:defRPr sz="20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Tx/>
              <a:buBlip>
                <a:blip r:embed="rId6"/>
              </a:buBlip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803275" indent="-182563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071563" indent="-182563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" marR="0" lvl="0" indent="-91440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ts val="200"/>
              </a:spcAft>
              <a:buClr>
                <a:srgbClr val="E48312"/>
              </a:buClr>
              <a:buSzPct val="100000"/>
              <a:buFont typeface="Calibri" panose="020F0502020204030204" pitchFamily="34" charset="0"/>
              <a:buChar char=" "/>
              <a:tabLst/>
              <a:defRPr/>
            </a:pPr>
            <a:r>
              <a:rPr kumimoji="0" lang="cs-CZ" sz="1600" i="0" u="none" strike="noStrike" kern="1200" cap="none" spc="0" normalizeH="0" baseline="0" noProof="0" dirty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AKTUALIZACE POZEMNÍM SKENEREM</a:t>
            </a:r>
          </a:p>
          <a:p>
            <a:pPr marL="95250" marR="0" lvl="1" indent="0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ts val="400"/>
              </a:spcAft>
              <a:buClr>
                <a:srgbClr val="E48312"/>
              </a:buClr>
              <a:buSzTx/>
              <a:buNone/>
              <a:tabLst/>
              <a:defRPr/>
            </a:pPr>
            <a:endParaRPr kumimoji="0" lang="cs-CZ" sz="1600" i="0" u="none" strike="noStrike" kern="1200" cap="none" spc="0" normalizeH="0" baseline="0" noProof="0" dirty="0">
              <a:ln>
                <a:noFill/>
              </a:ln>
              <a:solidFill>
                <a:srgbClr val="000000">
                  <a:lumMod val="50000"/>
                  <a:lumOff val="50000"/>
                </a:srgbClr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88374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1"/>
          <p:cNvSpPr txBox="1">
            <a:spLocks/>
          </p:cNvSpPr>
          <p:nvPr/>
        </p:nvSpPr>
        <p:spPr>
          <a:xfrm>
            <a:off x="1097280" y="167273"/>
            <a:ext cx="10058400" cy="69703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3600" kern="1200" spc="-50" baseline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85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600" b="0" i="0" u="none" strike="noStrike" kern="1200" cap="none" spc="-50" normalizeH="0" baseline="0" noProof="0" dirty="0">
              <a:ln>
                <a:noFill/>
              </a:ln>
              <a:solidFill>
                <a:srgbClr val="000000">
                  <a:lumMod val="50000"/>
                  <a:lumOff val="50000"/>
                </a:srgbClr>
              </a:solidFill>
              <a:effectLst/>
              <a:uLnTx/>
              <a:uFillTx/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49072" y="199721"/>
            <a:ext cx="2248210" cy="788472"/>
          </a:xfrm>
          <a:prstGeom prst="rect">
            <a:avLst/>
          </a:prstGeom>
        </p:spPr>
      </p:pic>
      <p:sp>
        <p:nvSpPr>
          <p:cNvPr id="10" name="Nadpis 1">
            <a:extLst>
              <a:ext uri="{FF2B5EF4-FFF2-40B4-BE49-F238E27FC236}">
                <a16:creationId xmlns:a16="http://schemas.microsoft.com/office/drawing/2014/main" id="{185393DD-6329-4DC2-B4B3-9F4785BB3E5A}"/>
              </a:ext>
            </a:extLst>
          </p:cNvPr>
          <p:cNvSpPr txBox="1">
            <a:spLocks/>
          </p:cNvSpPr>
          <p:nvPr/>
        </p:nvSpPr>
        <p:spPr>
          <a:xfrm>
            <a:off x="294718" y="366696"/>
            <a:ext cx="10058400" cy="69703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3600" kern="1200" spc="-50" baseline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cs-CZ" sz="3600" dirty="0">
                <a:solidFill>
                  <a:schemeClr val="accent1"/>
                </a:solidFill>
              </a:rPr>
              <a:t>Asistence při registraci a činnost Zakladatele</a:t>
            </a:r>
          </a:p>
        </p:txBody>
      </p:sp>
      <p:pic>
        <p:nvPicPr>
          <p:cNvPr id="5" name="Obrázek 4">
            <a:extLst>
              <a:ext uri="{FF2B5EF4-FFF2-40B4-BE49-F238E27FC236}">
                <a16:creationId xmlns:a16="http://schemas.microsoft.com/office/drawing/2014/main" id="{8F0D211E-0CE3-37DD-5671-6BD82AFAC4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43153" y="1387039"/>
            <a:ext cx="9366653" cy="5385037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3" name="Ovál 2">
            <a:extLst>
              <a:ext uri="{FF2B5EF4-FFF2-40B4-BE49-F238E27FC236}">
                <a16:creationId xmlns:a16="http://schemas.microsoft.com/office/drawing/2014/main" id="{ADF72ED5-F2C8-6FE7-7D5E-7D14107A94CF}"/>
              </a:ext>
            </a:extLst>
          </p:cNvPr>
          <p:cNvSpPr/>
          <p:nvPr/>
        </p:nvSpPr>
        <p:spPr>
          <a:xfrm>
            <a:off x="6858115" y="2248650"/>
            <a:ext cx="1623410" cy="385894"/>
          </a:xfrm>
          <a:prstGeom prst="ellipse">
            <a:avLst/>
          </a:prstGeom>
          <a:noFill/>
          <a:ln w="25400">
            <a:solidFill>
              <a:srgbClr val="F13F0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>
            <a:extLst>
              <a:ext uri="{FF2B5EF4-FFF2-40B4-BE49-F238E27FC236}">
                <a16:creationId xmlns:a16="http://schemas.microsoft.com/office/drawing/2014/main" id="{C17A388C-09F4-9CA4-94D8-3F41F86E1C20}"/>
              </a:ext>
            </a:extLst>
          </p:cNvPr>
          <p:cNvSpPr/>
          <p:nvPr/>
        </p:nvSpPr>
        <p:spPr>
          <a:xfrm>
            <a:off x="3461657" y="2248650"/>
            <a:ext cx="1068178" cy="385894"/>
          </a:xfrm>
          <a:prstGeom prst="ellipse">
            <a:avLst/>
          </a:prstGeom>
          <a:noFill/>
          <a:ln w="25400">
            <a:solidFill>
              <a:srgbClr val="F13F0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vál 1">
            <a:extLst>
              <a:ext uri="{FF2B5EF4-FFF2-40B4-BE49-F238E27FC236}">
                <a16:creationId xmlns:a16="http://schemas.microsoft.com/office/drawing/2014/main" id="{65D90C87-68B2-1A86-2105-0906BF8FF9EB}"/>
              </a:ext>
            </a:extLst>
          </p:cNvPr>
          <p:cNvSpPr/>
          <p:nvPr/>
        </p:nvSpPr>
        <p:spPr>
          <a:xfrm>
            <a:off x="3461657" y="4510363"/>
            <a:ext cx="1068178" cy="385894"/>
          </a:xfrm>
          <a:prstGeom prst="ellipse">
            <a:avLst/>
          </a:prstGeom>
          <a:noFill/>
          <a:ln w="25400">
            <a:solidFill>
              <a:srgbClr val="F13F0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>
            <a:extLst>
              <a:ext uri="{FF2B5EF4-FFF2-40B4-BE49-F238E27FC236}">
                <a16:creationId xmlns:a16="http://schemas.microsoft.com/office/drawing/2014/main" id="{52FA1F9E-23D3-8310-8A5C-49E6E970AA6D}"/>
              </a:ext>
            </a:extLst>
          </p:cNvPr>
          <p:cNvSpPr/>
          <p:nvPr/>
        </p:nvSpPr>
        <p:spPr>
          <a:xfrm>
            <a:off x="6952383" y="4469875"/>
            <a:ext cx="1775810" cy="465659"/>
          </a:xfrm>
          <a:prstGeom prst="ellipse">
            <a:avLst/>
          </a:prstGeom>
          <a:noFill/>
          <a:ln w="25400">
            <a:solidFill>
              <a:srgbClr val="F13F0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35520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Obrázek 16">
            <a:extLst>
              <a:ext uri="{FF2B5EF4-FFF2-40B4-BE49-F238E27FC236}">
                <a16:creationId xmlns:a16="http://schemas.microsoft.com/office/drawing/2014/main" id="{51DB04A8-09B0-7637-A0C2-87449DCE632D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898"/>
                    </a14:imgEffect>
                    <a14:imgEffect>
                      <a14:saturation sat="70000"/>
                    </a14:imgEffect>
                    <a14:imgEffect>
                      <a14:brightnessContrast bright="28000" contrast="29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-93766"/>
            <a:ext cx="12192000" cy="1396732"/>
          </a:xfrm>
          <a:prstGeom prst="rect">
            <a:avLst/>
          </a:prstGeom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327170" y="337580"/>
            <a:ext cx="9748008" cy="63373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marL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3600" kern="1200" spc="-50" baseline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85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>
                <a:solidFill>
                  <a:srgbClr val="EE7F00"/>
                </a:solidFill>
              </a:rPr>
              <a:t>Asistence </a:t>
            </a:r>
            <a:r>
              <a:rPr lang="cs-CZ" dirty="0" err="1">
                <a:solidFill>
                  <a:srgbClr val="EE7F00"/>
                </a:solidFill>
              </a:rPr>
              <a:t>VSP</a:t>
            </a:r>
            <a:r>
              <a:rPr lang="cs-CZ" dirty="0">
                <a:solidFill>
                  <a:srgbClr val="EE7F00"/>
                </a:solidFill>
              </a:rPr>
              <a:t> </a:t>
            </a:r>
            <a:r>
              <a:rPr lang="cs-CZ" dirty="0" err="1">
                <a:solidFill>
                  <a:srgbClr val="EE7F00"/>
                </a:solidFill>
              </a:rPr>
              <a:t>DTI</a:t>
            </a:r>
            <a:r>
              <a:rPr lang="cs-CZ" dirty="0">
                <a:solidFill>
                  <a:srgbClr val="EE7F00"/>
                </a:solidFill>
              </a:rPr>
              <a:t> – obcím, dalším subjektům</a:t>
            </a:r>
            <a:endParaRPr kumimoji="0" lang="cs-CZ" b="0" i="0" u="none" strike="noStrike" kern="1200" cap="none" spc="-50" normalizeH="0" baseline="0" noProof="0" dirty="0">
              <a:ln>
                <a:noFill/>
              </a:ln>
              <a:solidFill>
                <a:srgbClr val="EE7F00"/>
              </a:solidFill>
              <a:effectLst/>
              <a:uLnTx/>
              <a:uFillTx/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4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219640" y="199722"/>
            <a:ext cx="1743760" cy="611556"/>
          </a:xfrm>
          <a:prstGeom prst="rect">
            <a:avLst/>
          </a:prstGeom>
        </p:spPr>
      </p:pic>
      <p:sp>
        <p:nvSpPr>
          <p:cNvPr id="2" name="TextovéPole 1">
            <a:extLst>
              <a:ext uri="{FF2B5EF4-FFF2-40B4-BE49-F238E27FC236}">
                <a16:creationId xmlns:a16="http://schemas.microsoft.com/office/drawing/2014/main" id="{E3CBDED8-7A26-6CBD-F4DC-F3EB3A37FDAE}"/>
              </a:ext>
            </a:extLst>
          </p:cNvPr>
          <p:cNvSpPr txBox="1"/>
          <p:nvPr/>
        </p:nvSpPr>
        <p:spPr>
          <a:xfrm>
            <a:off x="546755" y="1655304"/>
            <a:ext cx="1151924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chemeClr val="tx1">
                    <a:lumMod val="65000"/>
                    <a:lumOff val="35000"/>
                  </a:schemeClr>
                </a:solidFill>
              </a:rPr>
              <a:t>A)</a:t>
            </a:r>
          </a:p>
          <a:p>
            <a:r>
              <a:rPr lang="cs-CZ" dirty="0">
                <a:solidFill>
                  <a:schemeClr val="accent1"/>
                </a:solidFill>
              </a:rPr>
              <a:t>-</a:t>
            </a:r>
            <a:r>
              <a:rPr lang="cs-CZ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cs-CZ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registrace subjektu do IS </a:t>
            </a:r>
            <a:r>
              <a:rPr lang="cs-CZ" b="1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DMVS</a:t>
            </a:r>
            <a:r>
              <a:rPr lang="cs-CZ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cs-CZ" dirty="0">
                <a:solidFill>
                  <a:schemeClr val="tx1">
                    <a:lumMod val="65000"/>
                    <a:lumOff val="35000"/>
                  </a:schemeClr>
                </a:solidFill>
              </a:rPr>
              <a:t>– přidělení přístupů a rolí</a:t>
            </a:r>
          </a:p>
          <a:p>
            <a:r>
              <a:rPr lang="cs-CZ" dirty="0">
                <a:solidFill>
                  <a:schemeClr val="accent1"/>
                </a:solidFill>
              </a:rPr>
              <a:t>-</a:t>
            </a:r>
            <a:r>
              <a:rPr lang="cs-CZ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cs-CZ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zplnomocnění Zakladatele,</a:t>
            </a:r>
            <a:r>
              <a:rPr lang="cs-CZ" dirty="0">
                <a:solidFill>
                  <a:schemeClr val="accent1"/>
                </a:solidFill>
              </a:rPr>
              <a:t> který zajistí všechny navazující činnosti (části a rozsahy, zpracování a předávání dat)</a:t>
            </a:r>
          </a:p>
          <a:p>
            <a:endParaRPr lang="cs-CZ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r>
              <a:rPr lang="cs-CZ" dirty="0">
                <a:solidFill>
                  <a:schemeClr val="tx1">
                    <a:lumMod val="65000"/>
                    <a:lumOff val="35000"/>
                  </a:schemeClr>
                </a:solidFill>
              </a:rPr>
              <a:t>B)</a:t>
            </a:r>
          </a:p>
          <a:p>
            <a:r>
              <a:rPr lang="cs-CZ" dirty="0">
                <a:solidFill>
                  <a:schemeClr val="accent1"/>
                </a:solidFill>
              </a:rPr>
              <a:t>-</a:t>
            </a:r>
            <a:r>
              <a:rPr lang="cs-CZ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cs-CZ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registrace subjektu do IS </a:t>
            </a:r>
            <a:r>
              <a:rPr lang="cs-CZ" b="1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DMVS</a:t>
            </a:r>
            <a:r>
              <a:rPr lang="cs-CZ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cs-CZ" dirty="0">
                <a:solidFill>
                  <a:schemeClr val="tx1">
                    <a:lumMod val="65000"/>
                    <a:lumOff val="35000"/>
                  </a:schemeClr>
                </a:solidFill>
              </a:rPr>
              <a:t>– přidělení přístupů a rolí</a:t>
            </a:r>
          </a:p>
          <a:p>
            <a:r>
              <a:rPr lang="cs-CZ" dirty="0">
                <a:solidFill>
                  <a:schemeClr val="accent1"/>
                </a:solidFill>
              </a:rPr>
              <a:t>-</a:t>
            </a:r>
            <a:r>
              <a:rPr lang="cs-CZ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cs-CZ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zaevidování částí a rozsahů dat </a:t>
            </a:r>
            <a:r>
              <a:rPr lang="cs-CZ" b="1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DTI</a:t>
            </a:r>
            <a:r>
              <a:rPr lang="cs-CZ" dirty="0">
                <a:solidFill>
                  <a:schemeClr val="tx1">
                    <a:lumMod val="65000"/>
                    <a:lumOff val="35000"/>
                  </a:schemeClr>
                </a:solidFill>
              </a:rPr>
              <a:t>, přiřazení správců a provozovatelů</a:t>
            </a:r>
          </a:p>
          <a:p>
            <a:r>
              <a:rPr lang="cs-CZ" dirty="0">
                <a:solidFill>
                  <a:schemeClr val="accent1"/>
                </a:solidFill>
              </a:rPr>
              <a:t>-</a:t>
            </a:r>
            <a:r>
              <a:rPr lang="cs-CZ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přiřazení editora </a:t>
            </a:r>
            <a:r>
              <a:rPr lang="cs-CZ" dirty="0">
                <a:solidFill>
                  <a:schemeClr val="tx1">
                    <a:lumMod val="65000"/>
                    <a:lumOff val="35000"/>
                  </a:schemeClr>
                </a:solidFill>
              </a:rPr>
              <a:t>skupinám dat </a:t>
            </a:r>
            <a:r>
              <a:rPr lang="cs-CZ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DTI</a:t>
            </a:r>
            <a:r>
              <a:rPr lang="cs-CZ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</a:p>
          <a:p>
            <a:r>
              <a:rPr lang="cs-CZ" dirty="0">
                <a:solidFill>
                  <a:schemeClr val="accent1"/>
                </a:solidFill>
              </a:rPr>
              <a:t>-</a:t>
            </a:r>
            <a:r>
              <a:rPr lang="cs-CZ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cs-CZ" dirty="0">
                <a:solidFill>
                  <a:schemeClr val="accent1"/>
                </a:solidFill>
              </a:rPr>
              <a:t>konsolidace a mapování dat </a:t>
            </a:r>
            <a:r>
              <a:rPr lang="cs-CZ" dirty="0" err="1">
                <a:solidFill>
                  <a:schemeClr val="accent1"/>
                </a:solidFill>
              </a:rPr>
              <a:t>DTI</a:t>
            </a:r>
            <a:r>
              <a:rPr lang="cs-CZ" dirty="0">
                <a:solidFill>
                  <a:schemeClr val="accent1"/>
                </a:solidFill>
              </a:rPr>
              <a:t> – převod do struktury </a:t>
            </a:r>
            <a:r>
              <a:rPr lang="cs-CZ" dirty="0" err="1">
                <a:solidFill>
                  <a:schemeClr val="accent1"/>
                </a:solidFill>
              </a:rPr>
              <a:t>DMVS</a:t>
            </a:r>
            <a:r>
              <a:rPr lang="cs-CZ" dirty="0">
                <a:solidFill>
                  <a:schemeClr val="accent1"/>
                </a:solidFill>
              </a:rPr>
              <a:t>/DTM a uložení do výměnného formátu (</a:t>
            </a:r>
            <a:r>
              <a:rPr lang="cs-CZ" dirty="0" err="1">
                <a:solidFill>
                  <a:schemeClr val="accent1"/>
                </a:solidFill>
              </a:rPr>
              <a:t>JVF</a:t>
            </a:r>
            <a:r>
              <a:rPr lang="cs-CZ" dirty="0">
                <a:solidFill>
                  <a:schemeClr val="accent1"/>
                </a:solidFill>
              </a:rPr>
              <a:t>)</a:t>
            </a:r>
          </a:p>
          <a:p>
            <a:r>
              <a:rPr lang="cs-CZ" dirty="0">
                <a:solidFill>
                  <a:schemeClr val="accent1"/>
                </a:solidFill>
              </a:rPr>
              <a:t>- převod </a:t>
            </a:r>
            <a:r>
              <a:rPr lang="cs-CZ" dirty="0" err="1">
                <a:solidFill>
                  <a:schemeClr val="accent1"/>
                </a:solidFill>
              </a:rPr>
              <a:t>DSPS</a:t>
            </a:r>
            <a:r>
              <a:rPr lang="cs-CZ" dirty="0">
                <a:solidFill>
                  <a:schemeClr val="accent1"/>
                </a:solidFill>
              </a:rPr>
              <a:t> do DI, TI a </a:t>
            </a:r>
            <a:r>
              <a:rPr lang="cs-CZ" dirty="0" err="1">
                <a:solidFill>
                  <a:schemeClr val="accent1"/>
                </a:solidFill>
              </a:rPr>
              <a:t>ZPS</a:t>
            </a:r>
            <a:endParaRPr lang="cs-CZ" dirty="0">
              <a:solidFill>
                <a:schemeClr val="accent1"/>
              </a:solidFill>
            </a:endParaRPr>
          </a:p>
          <a:p>
            <a:endParaRPr lang="cs-CZ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r>
              <a:rPr lang="cs-CZ" dirty="0">
                <a:solidFill>
                  <a:schemeClr val="accent1"/>
                </a:solidFill>
              </a:rPr>
              <a:t>TopGis zajišťuje obcím </a:t>
            </a:r>
            <a:r>
              <a:rPr lang="cs-CZ" b="1" u="sng" dirty="0">
                <a:solidFill>
                  <a:schemeClr val="accent1"/>
                </a:solidFill>
              </a:rPr>
              <a:t>činnost zakladatele i editora </a:t>
            </a:r>
            <a:r>
              <a:rPr lang="cs-CZ" u="sng" dirty="0">
                <a:solidFill>
                  <a:schemeClr val="accent1"/>
                </a:solidFill>
              </a:rPr>
              <a:t>dat , mapování a konsolidaci dat </a:t>
            </a:r>
            <a:r>
              <a:rPr lang="cs-CZ" u="sng" dirty="0" err="1">
                <a:solidFill>
                  <a:schemeClr val="accent1"/>
                </a:solidFill>
              </a:rPr>
              <a:t>DTI</a:t>
            </a:r>
            <a:r>
              <a:rPr lang="cs-CZ" u="sng" dirty="0">
                <a:solidFill>
                  <a:schemeClr val="accent1"/>
                </a:solidFill>
              </a:rPr>
              <a:t> obce, jejich převod do </a:t>
            </a:r>
            <a:r>
              <a:rPr lang="cs-CZ" u="sng" dirty="0" err="1">
                <a:solidFill>
                  <a:schemeClr val="accent1"/>
                </a:solidFill>
              </a:rPr>
              <a:t>JVF</a:t>
            </a:r>
            <a:r>
              <a:rPr lang="cs-CZ" u="sng" dirty="0">
                <a:solidFill>
                  <a:schemeClr val="accent1"/>
                </a:solidFill>
              </a:rPr>
              <a:t> DTM a publikaci do IS </a:t>
            </a:r>
            <a:r>
              <a:rPr lang="cs-CZ" u="sng" dirty="0" err="1">
                <a:solidFill>
                  <a:schemeClr val="accent1"/>
                </a:solidFill>
              </a:rPr>
              <a:t>DMVS</a:t>
            </a:r>
            <a:endParaRPr lang="cs-CZ" u="sng" dirty="0">
              <a:solidFill>
                <a:schemeClr val="accent1"/>
              </a:solidFill>
            </a:endParaRPr>
          </a:p>
          <a:p>
            <a:endParaRPr lang="cs-CZ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84693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Obrázek 16">
            <a:extLst>
              <a:ext uri="{FF2B5EF4-FFF2-40B4-BE49-F238E27FC236}">
                <a16:creationId xmlns:a16="http://schemas.microsoft.com/office/drawing/2014/main" id="{51DB04A8-09B0-7637-A0C2-87449DCE632D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898"/>
                    </a14:imgEffect>
                    <a14:imgEffect>
                      <a14:saturation sat="70000"/>
                    </a14:imgEffect>
                    <a14:imgEffect>
                      <a14:brightnessContrast bright="28000" contrast="29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0"/>
            <a:ext cx="12192000" cy="1393566"/>
          </a:xfrm>
          <a:prstGeom prst="rect">
            <a:avLst/>
          </a:prstGeom>
        </p:spPr>
      </p:pic>
      <p:sp>
        <p:nvSpPr>
          <p:cNvPr id="15" name="Obdélník 14">
            <a:extLst>
              <a:ext uri="{FF2B5EF4-FFF2-40B4-BE49-F238E27FC236}">
                <a16:creationId xmlns:a16="http://schemas.microsoft.com/office/drawing/2014/main" id="{113F1466-65FA-4EA4-4AE3-B9545FC8AEAD}"/>
              </a:ext>
            </a:extLst>
          </p:cNvPr>
          <p:cNvSpPr/>
          <p:nvPr/>
        </p:nvSpPr>
        <p:spPr>
          <a:xfrm>
            <a:off x="0" y="1226745"/>
            <a:ext cx="12192000" cy="552648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161240" y="246479"/>
            <a:ext cx="10058400" cy="63373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>
            <a:lvl1pPr marL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3600" kern="1200" spc="-50" baseline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85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>
                <a:solidFill>
                  <a:srgbClr val="EE7F00"/>
                </a:solidFill>
              </a:rPr>
              <a:t>GisOnline – tvorba DI konsolidací pasportu komunikací</a:t>
            </a:r>
            <a:endParaRPr kumimoji="0" lang="cs-CZ" sz="3600" b="0" i="0" u="none" strike="noStrike" kern="1200" cap="none" spc="-50" normalizeH="0" baseline="0" noProof="0" dirty="0">
              <a:ln>
                <a:noFill/>
              </a:ln>
              <a:solidFill>
                <a:srgbClr val="EE7F00"/>
              </a:solidFill>
              <a:effectLst/>
              <a:uLnTx/>
              <a:uFillTx/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4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219640" y="199722"/>
            <a:ext cx="1743760" cy="611556"/>
          </a:xfrm>
          <a:prstGeom prst="rect">
            <a:avLst/>
          </a:prstGeom>
        </p:spPr>
      </p:pic>
      <p:sp>
        <p:nvSpPr>
          <p:cNvPr id="20" name="Zástupný symbol pro číslo snímku 4"/>
          <p:cNvSpPr txBox="1">
            <a:spLocks/>
          </p:cNvSpPr>
          <p:nvPr/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05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113E31D-E2AB-40D1-8B51-AFA5AFEF393A}" type="slidenum">
              <a:rPr lang="en-US" smtClean="0">
                <a:latin typeface="Arial"/>
              </a:rPr>
              <a:pPr/>
              <a:t>11</a:t>
            </a:fld>
            <a:endParaRPr lang="en-US" dirty="0">
              <a:latin typeface="Arial"/>
            </a:endParaRPr>
          </a:p>
        </p:txBody>
      </p:sp>
      <p:grpSp>
        <p:nvGrpSpPr>
          <p:cNvPr id="2" name="Skupina 1">
            <a:extLst>
              <a:ext uri="{FF2B5EF4-FFF2-40B4-BE49-F238E27FC236}">
                <a16:creationId xmlns:a16="http://schemas.microsoft.com/office/drawing/2014/main" id="{B7B57E07-C70D-2F5C-1426-FE3B5061ADB8}"/>
              </a:ext>
            </a:extLst>
          </p:cNvPr>
          <p:cNvGrpSpPr/>
          <p:nvPr/>
        </p:nvGrpSpPr>
        <p:grpSpPr>
          <a:xfrm>
            <a:off x="2184033" y="1570955"/>
            <a:ext cx="9144357" cy="5044408"/>
            <a:chOff x="720000" y="1080000"/>
            <a:chExt cx="10240000" cy="5760000"/>
          </a:xfrm>
        </p:grpSpPr>
        <p:pic>
          <p:nvPicPr>
            <p:cNvPr id="3" name="Obrázek 2">
              <a:extLst>
                <a:ext uri="{FF2B5EF4-FFF2-40B4-BE49-F238E27FC236}">
                  <a16:creationId xmlns:a16="http://schemas.microsoft.com/office/drawing/2014/main" id="{C022363D-6DBF-0391-9E23-53A50C56E2D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720000" y="1080000"/>
              <a:ext cx="10240000" cy="5760000"/>
            </a:xfrm>
            <a:prstGeom prst="rect">
              <a:avLst/>
            </a:prstGeom>
            <a:ln w="38100">
              <a:solidFill>
                <a:schemeClr val="bg1">
                  <a:lumMod val="65000"/>
                </a:schemeClr>
              </a:solidFill>
            </a:ln>
          </p:spPr>
        </p:pic>
        <p:pic>
          <p:nvPicPr>
            <p:cNvPr id="4" name="Obrázek 3">
              <a:extLst>
                <a:ext uri="{FF2B5EF4-FFF2-40B4-BE49-F238E27FC236}">
                  <a16:creationId xmlns:a16="http://schemas.microsoft.com/office/drawing/2014/main" id="{893C9368-2925-D381-C53D-637A156043C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888665" y="4633040"/>
              <a:ext cx="2124371" cy="2057687"/>
            </a:xfrm>
            <a:prstGeom prst="rect">
              <a:avLst/>
            </a:prstGeom>
            <a:ln w="12700">
              <a:solidFill>
                <a:schemeClr val="accent2"/>
              </a:solidFill>
            </a:ln>
          </p:spPr>
        </p:pic>
        <p:pic>
          <p:nvPicPr>
            <p:cNvPr id="5" name="Obrázek 4">
              <a:extLst>
                <a:ext uri="{FF2B5EF4-FFF2-40B4-BE49-F238E27FC236}">
                  <a16:creationId xmlns:a16="http://schemas.microsoft.com/office/drawing/2014/main" id="{8574F9AA-02E6-4BAB-1AD5-AF5D002B507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/>
            <a:srcRect l="31696"/>
            <a:stretch/>
          </p:blipFill>
          <p:spPr>
            <a:xfrm>
              <a:off x="3965608" y="1080000"/>
              <a:ext cx="6994392" cy="5760000"/>
            </a:xfrm>
            <a:prstGeom prst="rect">
              <a:avLst/>
            </a:prstGeom>
            <a:ln w="38100">
              <a:solidFill>
                <a:schemeClr val="bg1">
                  <a:lumMod val="65000"/>
                </a:schemeClr>
              </a:solidFill>
            </a:ln>
          </p:spPr>
        </p:pic>
        <p:pic>
          <p:nvPicPr>
            <p:cNvPr id="6" name="Obrázek 5">
              <a:extLst>
                <a:ext uri="{FF2B5EF4-FFF2-40B4-BE49-F238E27FC236}">
                  <a16:creationId xmlns:a16="http://schemas.microsoft.com/office/drawing/2014/main" id="{0E00BFB4-FE2E-3BF4-2C44-E1A71A0AD52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/>
            <a:srcRect l="31696" r="35500"/>
            <a:stretch/>
          </p:blipFill>
          <p:spPr>
            <a:xfrm>
              <a:off x="3965608" y="1080000"/>
              <a:ext cx="3359217" cy="5760000"/>
            </a:xfrm>
            <a:prstGeom prst="rect">
              <a:avLst/>
            </a:prstGeom>
            <a:ln w="38100">
              <a:solidFill>
                <a:schemeClr val="accent2"/>
              </a:solidFill>
            </a:ln>
          </p:spPr>
        </p:pic>
        <p:pic>
          <p:nvPicPr>
            <p:cNvPr id="7" name="Obrázek 6">
              <a:extLst>
                <a:ext uri="{FF2B5EF4-FFF2-40B4-BE49-F238E27FC236}">
                  <a16:creationId xmlns:a16="http://schemas.microsoft.com/office/drawing/2014/main" id="{081F5744-7801-0245-686C-05A62592E35A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5325063" y="4335734"/>
              <a:ext cx="1867161" cy="2362530"/>
            </a:xfrm>
            <a:prstGeom prst="rect">
              <a:avLst/>
            </a:prstGeom>
            <a:ln w="12700">
              <a:solidFill>
                <a:schemeClr val="accent2"/>
              </a:solidFill>
            </a:ln>
          </p:spPr>
        </p:pic>
        <p:pic>
          <p:nvPicPr>
            <p:cNvPr id="9" name="Obrázek 8">
              <a:extLst>
                <a:ext uri="{FF2B5EF4-FFF2-40B4-BE49-F238E27FC236}">
                  <a16:creationId xmlns:a16="http://schemas.microsoft.com/office/drawing/2014/main" id="{BF40F9B8-7311-A801-9C0F-0B85067AE083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8915837" y="5629435"/>
              <a:ext cx="1609950" cy="1028844"/>
            </a:xfrm>
            <a:prstGeom prst="rect">
              <a:avLst/>
            </a:prstGeom>
            <a:ln w="12700">
              <a:solidFill>
                <a:schemeClr val="accent2"/>
              </a:solidFill>
            </a:ln>
          </p:spPr>
        </p:pic>
      </p:grp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68E581E9-513E-9B70-A9ED-37574B382FA2}"/>
              </a:ext>
            </a:extLst>
          </p:cNvPr>
          <p:cNvSpPr txBox="1"/>
          <p:nvPr/>
        </p:nvSpPr>
        <p:spPr>
          <a:xfrm>
            <a:off x="161240" y="1217805"/>
            <a:ext cx="7291687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11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Převod </a:t>
            </a:r>
            <a:r>
              <a:rPr lang="cs-CZ" sz="1100" b="0" i="0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2D</a:t>
            </a:r>
            <a:r>
              <a:rPr lang="cs-CZ" sz="11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dat do 3D, 9. tř. přesnosti, konsolidace a kontrola nad ortofotomapou 5 cm/pixel</a:t>
            </a:r>
            <a:endParaRPr lang="cs-CZ" sz="11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83309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Obrázek 16">
            <a:extLst>
              <a:ext uri="{FF2B5EF4-FFF2-40B4-BE49-F238E27FC236}">
                <a16:creationId xmlns:a16="http://schemas.microsoft.com/office/drawing/2014/main" id="{51DB04A8-09B0-7637-A0C2-87449DCE632D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898"/>
                    </a14:imgEffect>
                    <a14:imgEffect>
                      <a14:saturation sat="70000"/>
                    </a14:imgEffect>
                    <a14:imgEffect>
                      <a14:brightnessContrast bright="28000" contrast="29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-43921"/>
            <a:ext cx="12192000" cy="1393566"/>
          </a:xfrm>
          <a:prstGeom prst="rect">
            <a:avLst/>
          </a:prstGeom>
        </p:spPr>
      </p:pic>
      <p:sp>
        <p:nvSpPr>
          <p:cNvPr id="15" name="Obdélník 14">
            <a:extLst>
              <a:ext uri="{FF2B5EF4-FFF2-40B4-BE49-F238E27FC236}">
                <a16:creationId xmlns:a16="http://schemas.microsoft.com/office/drawing/2014/main" id="{113F1466-65FA-4EA4-4AE3-B9545FC8AEAD}"/>
              </a:ext>
            </a:extLst>
          </p:cNvPr>
          <p:cNvSpPr/>
          <p:nvPr/>
        </p:nvSpPr>
        <p:spPr>
          <a:xfrm>
            <a:off x="0" y="1204572"/>
            <a:ext cx="12192000" cy="552648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228600" y="335997"/>
            <a:ext cx="10058400" cy="63373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3600" kern="1200" spc="-50" baseline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85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>
                <a:solidFill>
                  <a:srgbClr val="EE7F00"/>
                </a:solidFill>
              </a:rPr>
              <a:t>GisOnline – komunikace s obcí nad mapou</a:t>
            </a:r>
            <a:endParaRPr kumimoji="0" lang="cs-CZ" sz="3600" b="0" i="0" u="none" strike="noStrike" kern="1200" cap="none" spc="-50" normalizeH="0" baseline="0" noProof="0" dirty="0">
              <a:ln>
                <a:noFill/>
              </a:ln>
              <a:solidFill>
                <a:srgbClr val="EE7F00"/>
              </a:solidFill>
              <a:effectLst/>
              <a:uLnTx/>
              <a:uFillTx/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4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219640" y="199722"/>
            <a:ext cx="1743760" cy="611556"/>
          </a:xfrm>
          <a:prstGeom prst="rect">
            <a:avLst/>
          </a:prstGeom>
        </p:spPr>
      </p:pic>
      <p:pic>
        <p:nvPicPr>
          <p:cNvPr id="2" name="Obrázek 1">
            <a:extLst>
              <a:ext uri="{FF2B5EF4-FFF2-40B4-BE49-F238E27FC236}">
                <a16:creationId xmlns:a16="http://schemas.microsoft.com/office/drawing/2014/main" id="{A2055E0B-93E8-0191-26BA-E7676E9B338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2519" t="12672" r="147" b="6106"/>
          <a:stretch/>
        </p:blipFill>
        <p:spPr>
          <a:xfrm>
            <a:off x="2049381" y="1547745"/>
            <a:ext cx="5021634" cy="4884475"/>
          </a:xfrm>
          <a:prstGeom prst="rect">
            <a:avLst/>
          </a:prstGeom>
        </p:spPr>
      </p:pic>
      <p:pic>
        <p:nvPicPr>
          <p:cNvPr id="3" name="Obrázek 2">
            <a:extLst>
              <a:ext uri="{FF2B5EF4-FFF2-40B4-BE49-F238E27FC236}">
                <a16:creationId xmlns:a16="http://schemas.microsoft.com/office/drawing/2014/main" id="{B710A193-FF50-B074-34D8-B58989026C39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3299" t="9111" r="16063" b="6630"/>
          <a:stretch/>
        </p:blipFill>
        <p:spPr>
          <a:xfrm>
            <a:off x="7207937" y="1547746"/>
            <a:ext cx="4840649" cy="4884475"/>
          </a:xfrm>
          <a:prstGeom prst="rect">
            <a:avLst/>
          </a:prstGeom>
        </p:spPr>
      </p:pic>
      <p:sp>
        <p:nvSpPr>
          <p:cNvPr id="4" name="Zástupný symbol pro obsah 2">
            <a:extLst>
              <a:ext uri="{FF2B5EF4-FFF2-40B4-BE49-F238E27FC236}">
                <a16:creationId xmlns:a16="http://schemas.microsoft.com/office/drawing/2014/main" id="{F2ECB63E-F985-9762-4A28-603EADE62865}"/>
              </a:ext>
            </a:extLst>
          </p:cNvPr>
          <p:cNvSpPr txBox="1">
            <a:spLocks/>
          </p:cNvSpPr>
          <p:nvPr/>
        </p:nvSpPr>
        <p:spPr>
          <a:xfrm>
            <a:off x="86267" y="2092680"/>
            <a:ext cx="1894653" cy="1104158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>
            <a:normAutofit fontScale="47500" lnSpcReduction="20000"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361950" indent="-2667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Tx/>
              <a:buBlip>
                <a:blip r:embed="rId7"/>
              </a:buBlip>
              <a:defRPr sz="20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Tx/>
              <a:buBlip>
                <a:blip r:embed="rId8"/>
              </a:buBlip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803275" indent="-182563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071563" indent="-182563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1">
              <a:lnSpc>
                <a:spcPct val="120000"/>
              </a:lnSpc>
              <a:buClr>
                <a:srgbClr val="E48312"/>
              </a:buClr>
              <a:defRPr/>
            </a:pPr>
            <a:r>
              <a:rPr kumimoji="0" lang="cs-CZ" sz="160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komunikace </a:t>
            </a:r>
            <a:r>
              <a:rPr lang="cs-CZ" sz="1600" dirty="0">
                <a:solidFill>
                  <a:srgbClr val="000000">
                    <a:lumMod val="50000"/>
                    <a:lumOff val="50000"/>
                  </a:srgbClr>
                </a:solidFill>
              </a:rPr>
              <a:t>s</a:t>
            </a:r>
            <a:r>
              <a:rPr kumimoji="0" lang="cs-CZ" sz="160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 zástupci obcí</a:t>
            </a:r>
          </a:p>
          <a:p>
            <a:pPr marL="361950" marR="0" lvl="1" indent="-2667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ts val="400"/>
              </a:spcAft>
              <a:buClr>
                <a:srgbClr val="E48312"/>
              </a:buClr>
              <a:buSzTx/>
              <a:buFontTx/>
              <a:buBlip>
                <a:blip r:embed="rId7"/>
              </a:buBlip>
              <a:tabLst/>
              <a:defRPr/>
            </a:pPr>
            <a:r>
              <a:rPr lang="cs-CZ" sz="1600" dirty="0">
                <a:solidFill>
                  <a:srgbClr val="000000">
                    <a:lumMod val="50000"/>
                    <a:lumOff val="50000"/>
                  </a:srgbClr>
                </a:solidFill>
              </a:rPr>
              <a:t>identifikace DI obce</a:t>
            </a:r>
          </a:p>
          <a:p>
            <a:pPr marL="361950" marR="0" lvl="1" indent="-2667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ts val="400"/>
              </a:spcAft>
              <a:buClr>
                <a:srgbClr val="E48312"/>
              </a:buClr>
              <a:buSzTx/>
              <a:buFontTx/>
              <a:buBlip>
                <a:blip r:embed="rId7"/>
              </a:buBlip>
              <a:tabLst/>
              <a:defRPr/>
            </a:pPr>
            <a:r>
              <a:rPr kumimoji="0" lang="cs-CZ" sz="160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3D vyhodnocení, 3. tř. př.</a:t>
            </a:r>
          </a:p>
          <a:p>
            <a:pPr marL="361950" marR="0" lvl="1" indent="-2667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ts val="400"/>
              </a:spcAft>
              <a:buClr>
                <a:srgbClr val="E48312"/>
              </a:buClr>
              <a:buSzTx/>
              <a:buFontTx/>
              <a:buBlip>
                <a:blip r:embed="rId7"/>
              </a:buBlip>
              <a:tabLst/>
              <a:defRPr/>
            </a:pPr>
            <a:r>
              <a:rPr lang="cs-CZ" sz="1600" dirty="0">
                <a:solidFill>
                  <a:srgbClr val="000000">
                    <a:lumMod val="50000"/>
                    <a:lumOff val="50000"/>
                  </a:srgbClr>
                </a:solidFill>
              </a:rPr>
              <a:t>převod do </a:t>
            </a:r>
            <a:r>
              <a:rPr lang="cs-CZ" sz="1600" dirty="0" err="1">
                <a:solidFill>
                  <a:srgbClr val="000000">
                    <a:lumMod val="50000"/>
                    <a:lumOff val="50000"/>
                  </a:srgbClr>
                </a:solidFill>
              </a:rPr>
              <a:t>JVF</a:t>
            </a:r>
            <a:endParaRPr lang="cs-CZ" sz="1600" dirty="0">
              <a:solidFill>
                <a:srgbClr val="000000">
                  <a:lumMod val="50000"/>
                  <a:lumOff val="50000"/>
                </a:srgbClr>
              </a:solidFill>
            </a:endParaRPr>
          </a:p>
          <a:p>
            <a:pPr marL="361950" marR="0" lvl="1" indent="-2667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ts val="400"/>
              </a:spcAft>
              <a:buClr>
                <a:srgbClr val="E48312"/>
              </a:buClr>
              <a:buSzTx/>
              <a:buFontTx/>
              <a:buBlip>
                <a:blip r:embed="rId7"/>
              </a:buBlip>
              <a:tabLst/>
              <a:defRPr/>
            </a:pPr>
            <a:r>
              <a:rPr kumimoji="0" lang="cs-CZ" sz="160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import do </a:t>
            </a:r>
            <a:r>
              <a:rPr kumimoji="0" lang="cs-CZ" sz="1600" i="0" u="none" strike="noStrike" kern="1200" cap="none" spc="0" normalizeH="0" baseline="0" noProof="0" dirty="0" err="1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DMVS</a:t>
            </a:r>
            <a:endParaRPr kumimoji="0" lang="cs-CZ" sz="1600" i="0" u="none" strike="noStrike" kern="1200" cap="none" spc="0" normalizeH="0" baseline="0" noProof="0" dirty="0">
              <a:ln>
                <a:noFill/>
              </a:ln>
              <a:solidFill>
                <a:srgbClr val="000000">
                  <a:lumMod val="50000"/>
                  <a:lumOff val="50000"/>
                </a:srgb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361950" marR="0" lvl="1" indent="-2667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ts val="400"/>
              </a:spcAft>
              <a:buClr>
                <a:srgbClr val="E48312"/>
              </a:buClr>
              <a:buSzTx/>
              <a:buFontTx/>
              <a:buBlip>
                <a:blip r:embed="rId7"/>
              </a:buBlip>
              <a:tabLst/>
              <a:defRPr/>
            </a:pP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00000">
                  <a:lumMod val="50000"/>
                  <a:lumOff val="50000"/>
                </a:srgb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6B7C29F3-902C-91FA-CB96-3CD5BF4E3EFF}"/>
              </a:ext>
            </a:extLst>
          </p:cNvPr>
          <p:cNvSpPr txBox="1"/>
          <p:nvPr/>
        </p:nvSpPr>
        <p:spPr>
          <a:xfrm>
            <a:off x="213591" y="1204572"/>
            <a:ext cx="7291687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11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online komunikace s obcí k upřesňování mapování </a:t>
            </a:r>
            <a:endParaRPr lang="cs-CZ" sz="1100" dirty="0">
              <a:solidFill>
                <a:schemeClr val="bg1"/>
              </a:solidFill>
            </a:endParaRP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F25FBAC8-ECC3-2A4F-B987-C0D49FF1A5B7}"/>
              </a:ext>
            </a:extLst>
          </p:cNvPr>
          <p:cNvSpPr txBox="1"/>
          <p:nvPr/>
        </p:nvSpPr>
        <p:spPr>
          <a:xfrm>
            <a:off x="86268" y="3817169"/>
            <a:ext cx="1963114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11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e-mailové notifikace</a:t>
            </a:r>
          </a:p>
          <a:p>
            <a:r>
              <a:rPr lang="cs-CZ" sz="1100" dirty="0">
                <a:solidFill>
                  <a:schemeClr val="bg1"/>
                </a:solidFill>
                <a:latin typeface="Arial" panose="020B0604020202020204" pitchFamily="34" charset="0"/>
              </a:rPr>
              <a:t>při změně dat</a:t>
            </a:r>
            <a:endParaRPr lang="cs-CZ" sz="1100" b="0" i="0" dirty="0"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59656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Obrázek 16">
            <a:extLst>
              <a:ext uri="{FF2B5EF4-FFF2-40B4-BE49-F238E27FC236}">
                <a16:creationId xmlns:a16="http://schemas.microsoft.com/office/drawing/2014/main" id="{51DB04A8-09B0-7637-A0C2-87449DCE632D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898"/>
                    </a14:imgEffect>
                    <a14:imgEffect>
                      <a14:saturation sat="70000"/>
                    </a14:imgEffect>
                    <a14:imgEffect>
                      <a14:brightnessContrast bright="28000" contrast="29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-43921"/>
            <a:ext cx="12192000" cy="1393566"/>
          </a:xfrm>
          <a:prstGeom prst="rect">
            <a:avLst/>
          </a:prstGeom>
        </p:spPr>
      </p:pic>
      <p:sp>
        <p:nvSpPr>
          <p:cNvPr id="15" name="Obdélník 14">
            <a:extLst>
              <a:ext uri="{FF2B5EF4-FFF2-40B4-BE49-F238E27FC236}">
                <a16:creationId xmlns:a16="http://schemas.microsoft.com/office/drawing/2014/main" id="{113F1466-65FA-4EA4-4AE3-B9545FC8AEAD}"/>
              </a:ext>
            </a:extLst>
          </p:cNvPr>
          <p:cNvSpPr/>
          <p:nvPr/>
        </p:nvSpPr>
        <p:spPr>
          <a:xfrm>
            <a:off x="0" y="1143236"/>
            <a:ext cx="12192000" cy="552648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228600" y="269078"/>
            <a:ext cx="10058400" cy="63373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3600" kern="1200" spc="-50" baseline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85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>
                <a:solidFill>
                  <a:srgbClr val="EE7F00"/>
                </a:solidFill>
              </a:rPr>
              <a:t>GisOnline – mapování DI, komunikace zadání</a:t>
            </a:r>
            <a:endParaRPr kumimoji="0" lang="cs-CZ" sz="3600" b="0" i="0" u="none" strike="noStrike" kern="1200" cap="none" spc="-50" normalizeH="0" baseline="0" noProof="0" dirty="0">
              <a:ln>
                <a:noFill/>
              </a:ln>
              <a:solidFill>
                <a:srgbClr val="EE7F00"/>
              </a:solidFill>
              <a:effectLst/>
              <a:uLnTx/>
              <a:uFillTx/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4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219640" y="199722"/>
            <a:ext cx="1743760" cy="611556"/>
          </a:xfrm>
          <a:prstGeom prst="rect">
            <a:avLst/>
          </a:prstGeom>
        </p:spPr>
      </p:pic>
      <p:sp>
        <p:nvSpPr>
          <p:cNvPr id="3" name="TextovéPole 2">
            <a:extLst>
              <a:ext uri="{FF2B5EF4-FFF2-40B4-BE49-F238E27FC236}">
                <a16:creationId xmlns:a16="http://schemas.microsoft.com/office/drawing/2014/main" id="{102CB196-9B53-C697-A769-03FB67E3C4C7}"/>
              </a:ext>
            </a:extLst>
          </p:cNvPr>
          <p:cNvSpPr txBox="1"/>
          <p:nvPr/>
        </p:nvSpPr>
        <p:spPr>
          <a:xfrm>
            <a:off x="154728" y="1119202"/>
            <a:ext cx="7291687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11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Spolupráce s obcí – identifikace obecních komunikací – silnice, chodníky, nájezdy</a:t>
            </a:r>
            <a:endParaRPr lang="cs-CZ" sz="1100" dirty="0">
              <a:solidFill>
                <a:schemeClr val="bg1"/>
              </a:solidFill>
            </a:endParaRPr>
          </a:p>
        </p:txBody>
      </p:sp>
      <p:pic>
        <p:nvPicPr>
          <p:cNvPr id="7" name="Obrázek 6">
            <a:extLst>
              <a:ext uri="{FF2B5EF4-FFF2-40B4-BE49-F238E27FC236}">
                <a16:creationId xmlns:a16="http://schemas.microsoft.com/office/drawing/2014/main" id="{01F5DDF4-FE7C-5462-FB0A-4BCE1216DB0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3339" y="1380812"/>
            <a:ext cx="10916873" cy="54458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74996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Obrázek 16">
            <a:extLst>
              <a:ext uri="{FF2B5EF4-FFF2-40B4-BE49-F238E27FC236}">
                <a16:creationId xmlns:a16="http://schemas.microsoft.com/office/drawing/2014/main" id="{51DB04A8-09B0-7637-A0C2-87449DCE632D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898"/>
                    </a14:imgEffect>
                    <a14:imgEffect>
                      <a14:saturation sat="70000"/>
                    </a14:imgEffect>
                    <a14:imgEffect>
                      <a14:brightnessContrast bright="28000" contrast="29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-43921"/>
            <a:ext cx="12192000" cy="1393566"/>
          </a:xfrm>
          <a:prstGeom prst="rect">
            <a:avLst/>
          </a:prstGeom>
        </p:spPr>
      </p:pic>
      <p:sp>
        <p:nvSpPr>
          <p:cNvPr id="15" name="Obdélník 14">
            <a:extLst>
              <a:ext uri="{FF2B5EF4-FFF2-40B4-BE49-F238E27FC236}">
                <a16:creationId xmlns:a16="http://schemas.microsoft.com/office/drawing/2014/main" id="{113F1466-65FA-4EA4-4AE3-B9545FC8AEAD}"/>
              </a:ext>
            </a:extLst>
          </p:cNvPr>
          <p:cNvSpPr/>
          <p:nvPr/>
        </p:nvSpPr>
        <p:spPr>
          <a:xfrm>
            <a:off x="0" y="1152463"/>
            <a:ext cx="12192000" cy="552648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228600" y="297264"/>
            <a:ext cx="10058400" cy="63373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3600" kern="1200" spc="-50" baseline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85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>
                <a:solidFill>
                  <a:srgbClr val="EE7F00"/>
                </a:solidFill>
              </a:rPr>
              <a:t>GisOnline – mapování DI</a:t>
            </a:r>
            <a:endParaRPr kumimoji="0" lang="cs-CZ" sz="3600" b="0" i="0" u="none" strike="noStrike" kern="1200" cap="none" spc="-50" normalizeH="0" baseline="0" noProof="0" dirty="0">
              <a:ln>
                <a:noFill/>
              </a:ln>
              <a:solidFill>
                <a:srgbClr val="EE7F00"/>
              </a:solidFill>
              <a:effectLst/>
              <a:uLnTx/>
              <a:uFillTx/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4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219640" y="199722"/>
            <a:ext cx="1743760" cy="611556"/>
          </a:xfrm>
          <a:prstGeom prst="rect">
            <a:avLst/>
          </a:prstGeom>
        </p:spPr>
      </p:pic>
      <p:pic>
        <p:nvPicPr>
          <p:cNvPr id="2" name="Obrázek 1">
            <a:extLst>
              <a:ext uri="{FF2B5EF4-FFF2-40B4-BE49-F238E27FC236}">
                <a16:creationId xmlns:a16="http://schemas.microsoft.com/office/drawing/2014/main" id="{46711C0F-8104-50DE-C7B3-DC3F7D1F4EA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75217" y="1456935"/>
            <a:ext cx="9131838" cy="5136658"/>
          </a:xfrm>
          <a:prstGeom prst="rect">
            <a:avLst/>
          </a:prstGeom>
          <a:ln>
            <a:solidFill>
              <a:schemeClr val="bg1">
                <a:lumMod val="50000"/>
              </a:schemeClr>
            </a:solidFill>
          </a:ln>
        </p:spPr>
      </p:pic>
      <p:sp>
        <p:nvSpPr>
          <p:cNvPr id="3" name="TextovéPole 2">
            <a:extLst>
              <a:ext uri="{FF2B5EF4-FFF2-40B4-BE49-F238E27FC236}">
                <a16:creationId xmlns:a16="http://schemas.microsoft.com/office/drawing/2014/main" id="{102CB196-9B53-C697-A769-03FB67E3C4C7}"/>
              </a:ext>
            </a:extLst>
          </p:cNvPr>
          <p:cNvSpPr txBox="1"/>
          <p:nvPr/>
        </p:nvSpPr>
        <p:spPr>
          <a:xfrm>
            <a:off x="154728" y="1119202"/>
            <a:ext cx="7291687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11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Mapování ve 3D, 3. tř. přesnosti, stereofotogrammetrické vyhodnocení z </a:t>
            </a:r>
            <a:r>
              <a:rPr lang="cs-CZ" sz="1100" b="0" i="0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LMS</a:t>
            </a:r>
            <a:r>
              <a:rPr lang="cs-CZ" sz="11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5 cm/pixel</a:t>
            </a:r>
            <a:endParaRPr lang="cs-CZ" sz="1100" dirty="0">
              <a:solidFill>
                <a:schemeClr val="bg1"/>
              </a:solidFill>
            </a:endParaRPr>
          </a:p>
        </p:txBody>
      </p:sp>
      <p:pic>
        <p:nvPicPr>
          <p:cNvPr id="4" name="Picture 2" descr="D:\fotky_pracovni\2016_lidi\DSC_0060.JPG">
            <a:extLst>
              <a:ext uri="{FF2B5EF4-FFF2-40B4-BE49-F238E27FC236}">
                <a16:creationId xmlns:a16="http://schemas.microsoft.com/office/drawing/2014/main" id="{8ACDAFA7-4826-8627-21EF-483E373AA9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screen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28000"/>
                    </a14:imgEffect>
                    <a14:imgEffect>
                      <a14:brightnessContrast bright="40000" contrast="1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28600" y="4226150"/>
            <a:ext cx="3050901" cy="2220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68494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ED9B49D0-A09C-FBFA-5A30-6B754ED957C4}"/>
              </a:ext>
            </a:extLst>
          </p:cNvPr>
          <p:cNvSpPr/>
          <p:nvPr/>
        </p:nvSpPr>
        <p:spPr>
          <a:xfrm>
            <a:off x="0" y="1348617"/>
            <a:ext cx="12192000" cy="5404608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7" name="Obrázek 16">
            <a:extLst>
              <a:ext uri="{FF2B5EF4-FFF2-40B4-BE49-F238E27FC236}">
                <a16:creationId xmlns:a16="http://schemas.microsoft.com/office/drawing/2014/main" id="{51DB04A8-09B0-7637-A0C2-87449DCE632D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4898"/>
                    </a14:imgEffect>
                    <a14:imgEffect>
                      <a14:saturation sat="70000"/>
                    </a14:imgEffect>
                    <a14:imgEffect>
                      <a14:brightnessContrast bright="28000" contrast="29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-43921"/>
            <a:ext cx="12192000" cy="1357723"/>
          </a:xfrm>
          <a:prstGeom prst="rect">
            <a:avLst/>
          </a:prstGeom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622168" y="318075"/>
            <a:ext cx="9597471" cy="63373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3600" kern="1200" spc="-50" baseline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85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>
                <a:solidFill>
                  <a:srgbClr val="EE7F00"/>
                </a:solidFill>
              </a:rPr>
              <a:t>Data </a:t>
            </a:r>
            <a:r>
              <a:rPr lang="cs-CZ" dirty="0" err="1">
                <a:solidFill>
                  <a:srgbClr val="EE7F00"/>
                </a:solidFill>
              </a:rPr>
              <a:t>ZPS</a:t>
            </a:r>
            <a:r>
              <a:rPr lang="cs-CZ" dirty="0">
                <a:solidFill>
                  <a:srgbClr val="EE7F00"/>
                </a:solidFill>
              </a:rPr>
              <a:t> krajských </a:t>
            </a:r>
            <a:r>
              <a:rPr lang="cs-CZ" dirty="0" err="1">
                <a:solidFill>
                  <a:srgbClr val="EE7F00"/>
                </a:solidFill>
              </a:rPr>
              <a:t>komunikacív</a:t>
            </a:r>
            <a:r>
              <a:rPr lang="cs-CZ" dirty="0">
                <a:solidFill>
                  <a:srgbClr val="EE7F00"/>
                </a:solidFill>
              </a:rPr>
              <a:t> GisOnline</a:t>
            </a:r>
            <a:endParaRPr kumimoji="0" lang="cs-CZ" sz="3600" b="0" i="0" u="none" strike="noStrike" kern="1200" cap="none" spc="-50" normalizeH="0" baseline="0" noProof="0" dirty="0">
              <a:ln>
                <a:noFill/>
              </a:ln>
              <a:solidFill>
                <a:srgbClr val="EE7F00"/>
              </a:solidFill>
              <a:effectLst/>
              <a:uLnTx/>
              <a:uFillTx/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6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219640" y="199722"/>
            <a:ext cx="1743760" cy="611556"/>
          </a:xfrm>
          <a:prstGeom prst="rect">
            <a:avLst/>
          </a:prstGeom>
        </p:spPr>
      </p:pic>
      <p:pic>
        <p:nvPicPr>
          <p:cNvPr id="2" name="most_zps_Vír">
            <a:hlinkClick r:id="" action="ppaction://media"/>
            <a:extLst>
              <a:ext uri="{FF2B5EF4-FFF2-40B4-BE49-F238E27FC236}">
                <a16:creationId xmlns:a16="http://schemas.microsoft.com/office/drawing/2014/main" id="{7AF5FC05-E8C0-A6B1-283C-95B54141385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283515" y="1381142"/>
            <a:ext cx="9876639" cy="5339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3599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4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ED9B49D0-A09C-FBFA-5A30-6B754ED957C4}"/>
              </a:ext>
            </a:extLst>
          </p:cNvPr>
          <p:cNvSpPr/>
          <p:nvPr/>
        </p:nvSpPr>
        <p:spPr>
          <a:xfrm>
            <a:off x="0" y="1348617"/>
            <a:ext cx="12192000" cy="5404608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7" name="Obrázek 16">
            <a:extLst>
              <a:ext uri="{FF2B5EF4-FFF2-40B4-BE49-F238E27FC236}">
                <a16:creationId xmlns:a16="http://schemas.microsoft.com/office/drawing/2014/main" id="{51DB04A8-09B0-7637-A0C2-87449DCE632D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4898"/>
                    </a14:imgEffect>
                    <a14:imgEffect>
                      <a14:saturation sat="70000"/>
                    </a14:imgEffect>
                    <a14:imgEffect>
                      <a14:brightnessContrast bright="28000" contrast="29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-43921"/>
            <a:ext cx="12192000" cy="1357723"/>
          </a:xfrm>
          <a:prstGeom prst="rect">
            <a:avLst/>
          </a:prstGeom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622168" y="318075"/>
            <a:ext cx="9597471" cy="63373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3600" kern="1200" spc="-50" baseline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85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>
                <a:solidFill>
                  <a:srgbClr val="EE7F00"/>
                </a:solidFill>
              </a:rPr>
              <a:t>Data TI a </a:t>
            </a:r>
            <a:r>
              <a:rPr lang="cs-CZ" dirty="0" err="1">
                <a:solidFill>
                  <a:srgbClr val="EE7F00"/>
                </a:solidFill>
              </a:rPr>
              <a:t>ZPS</a:t>
            </a:r>
            <a:r>
              <a:rPr lang="cs-CZ" dirty="0">
                <a:solidFill>
                  <a:srgbClr val="EE7F00"/>
                </a:solidFill>
              </a:rPr>
              <a:t> v GisOnline</a:t>
            </a:r>
            <a:endParaRPr kumimoji="0" lang="cs-CZ" sz="3600" b="0" i="0" u="none" strike="noStrike" kern="1200" cap="none" spc="-50" normalizeH="0" baseline="0" noProof="0" dirty="0">
              <a:ln>
                <a:noFill/>
              </a:ln>
              <a:solidFill>
                <a:srgbClr val="EE7F00"/>
              </a:solidFill>
              <a:effectLst/>
              <a:uLnTx/>
              <a:uFillTx/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6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219640" y="199722"/>
            <a:ext cx="1743760" cy="611556"/>
          </a:xfrm>
          <a:prstGeom prst="rect">
            <a:avLst/>
          </a:prstGeom>
        </p:spPr>
      </p:pic>
      <p:pic>
        <p:nvPicPr>
          <p:cNvPr id="3" name="dtm_ti_zps3">
            <a:hlinkClick r:id="" action="ppaction://media"/>
            <a:extLst>
              <a:ext uri="{FF2B5EF4-FFF2-40B4-BE49-F238E27FC236}">
                <a16:creationId xmlns:a16="http://schemas.microsoft.com/office/drawing/2014/main" id="{A8595F97-2277-DE3C-8055-14B6B52AA32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291904" y="1432155"/>
            <a:ext cx="9608191" cy="5404607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76512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46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Obrázek 16">
            <a:extLst>
              <a:ext uri="{FF2B5EF4-FFF2-40B4-BE49-F238E27FC236}">
                <a16:creationId xmlns:a16="http://schemas.microsoft.com/office/drawing/2014/main" id="{51DB04A8-09B0-7637-A0C2-87449DCE632D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4898"/>
                    </a14:imgEffect>
                    <a14:imgEffect>
                      <a14:saturation sat="70000"/>
                    </a14:imgEffect>
                    <a14:imgEffect>
                      <a14:brightnessContrast bright="28000" contrast="29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-43921"/>
            <a:ext cx="12192000" cy="1393566"/>
          </a:xfrm>
          <a:prstGeom prst="rect">
            <a:avLst/>
          </a:prstGeom>
        </p:spPr>
      </p:pic>
      <p:sp>
        <p:nvSpPr>
          <p:cNvPr id="15" name="Obdélník 14">
            <a:extLst>
              <a:ext uri="{FF2B5EF4-FFF2-40B4-BE49-F238E27FC236}">
                <a16:creationId xmlns:a16="http://schemas.microsoft.com/office/drawing/2014/main" id="{113F1466-65FA-4EA4-4AE3-B9545FC8AEAD}"/>
              </a:ext>
            </a:extLst>
          </p:cNvPr>
          <p:cNvSpPr/>
          <p:nvPr/>
        </p:nvSpPr>
        <p:spPr>
          <a:xfrm>
            <a:off x="0" y="1226745"/>
            <a:ext cx="12192000" cy="552648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228600" y="274547"/>
            <a:ext cx="10058400" cy="63373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3600" kern="1200" spc="-50" baseline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85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>
                <a:solidFill>
                  <a:srgbClr val="EE7F00"/>
                </a:solidFill>
              </a:rPr>
              <a:t>GisOnline – modul DTM v GisOnline</a:t>
            </a:r>
            <a:endParaRPr kumimoji="0" lang="cs-CZ" sz="3600" b="0" i="0" u="none" strike="noStrike" kern="1200" cap="none" spc="-50" normalizeH="0" baseline="0" noProof="0" dirty="0">
              <a:ln>
                <a:noFill/>
              </a:ln>
              <a:solidFill>
                <a:srgbClr val="EE7F00"/>
              </a:solidFill>
              <a:effectLst/>
              <a:uLnTx/>
              <a:uFillTx/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6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219640" y="199722"/>
            <a:ext cx="1743760" cy="611556"/>
          </a:xfrm>
          <a:prstGeom prst="rect">
            <a:avLst/>
          </a:prstGeom>
        </p:spPr>
      </p:pic>
      <p:pic>
        <p:nvPicPr>
          <p:cNvPr id="2" name="dtm_topologie_titulky">
            <a:hlinkClick r:id="" action="ppaction://media"/>
            <a:extLst>
              <a:ext uri="{FF2B5EF4-FFF2-40B4-BE49-F238E27FC236}">
                <a16:creationId xmlns:a16="http://schemas.microsoft.com/office/drawing/2014/main" id="{EA9B1CB2-7F90-7BB5-1EB8-0E26F9FD05E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348033" y="1278029"/>
            <a:ext cx="10127530" cy="5475196"/>
          </a:xfrm>
          <a:prstGeom prst="rect">
            <a:avLst/>
          </a:prstGeom>
          <a:ln>
            <a:solidFill>
              <a:schemeClr val="bg1">
                <a:lumMod val="5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300443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96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Obrázek 16">
            <a:extLst>
              <a:ext uri="{FF2B5EF4-FFF2-40B4-BE49-F238E27FC236}">
                <a16:creationId xmlns:a16="http://schemas.microsoft.com/office/drawing/2014/main" id="{51DB04A8-09B0-7637-A0C2-87449DCE632D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898"/>
                    </a14:imgEffect>
                    <a14:imgEffect>
                      <a14:saturation sat="70000"/>
                    </a14:imgEffect>
                    <a14:imgEffect>
                      <a14:brightnessContrast bright="28000" contrast="29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-43921"/>
            <a:ext cx="12192000" cy="1393566"/>
          </a:xfrm>
          <a:prstGeom prst="rect">
            <a:avLst/>
          </a:prstGeom>
        </p:spPr>
      </p:pic>
      <p:sp>
        <p:nvSpPr>
          <p:cNvPr id="15" name="Obdélník 14">
            <a:extLst>
              <a:ext uri="{FF2B5EF4-FFF2-40B4-BE49-F238E27FC236}">
                <a16:creationId xmlns:a16="http://schemas.microsoft.com/office/drawing/2014/main" id="{113F1466-65FA-4EA4-4AE3-B9545FC8AEAD}"/>
              </a:ext>
            </a:extLst>
          </p:cNvPr>
          <p:cNvSpPr/>
          <p:nvPr/>
        </p:nvSpPr>
        <p:spPr>
          <a:xfrm>
            <a:off x="0" y="1226745"/>
            <a:ext cx="12192000" cy="552648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228600" y="274547"/>
            <a:ext cx="10058400" cy="63373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3600" kern="1200" spc="-50" baseline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85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>
                <a:solidFill>
                  <a:srgbClr val="EE7F00"/>
                </a:solidFill>
              </a:rPr>
              <a:t>GisOnline – modul DTM v GisOnline</a:t>
            </a:r>
            <a:endParaRPr kumimoji="0" lang="cs-CZ" sz="3600" b="0" i="0" u="none" strike="noStrike" kern="1200" cap="none" spc="-50" normalizeH="0" baseline="0" noProof="0" dirty="0">
              <a:ln>
                <a:noFill/>
              </a:ln>
              <a:solidFill>
                <a:srgbClr val="EE7F00"/>
              </a:solidFill>
              <a:effectLst/>
              <a:uLnTx/>
              <a:uFillTx/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4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219640" y="199722"/>
            <a:ext cx="1743760" cy="611556"/>
          </a:xfrm>
          <a:prstGeom prst="rect">
            <a:avLst/>
          </a:prstGeom>
        </p:spPr>
      </p:pic>
      <p:pic>
        <p:nvPicPr>
          <p:cNvPr id="6" name="Obrázek 5">
            <a:extLst>
              <a:ext uri="{FF2B5EF4-FFF2-40B4-BE49-F238E27FC236}">
                <a16:creationId xmlns:a16="http://schemas.microsoft.com/office/drawing/2014/main" id="{F8DF1505-A2F7-356D-AAD4-0B64AA0BE14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53966" y="1359711"/>
            <a:ext cx="10019251" cy="5325986"/>
          </a:xfrm>
          <a:prstGeom prst="rect">
            <a:avLst/>
          </a:prstGeom>
        </p:spPr>
      </p:pic>
      <p:pic>
        <p:nvPicPr>
          <p:cNvPr id="4" name="Obrázek 3">
            <a:extLst>
              <a:ext uri="{FF2B5EF4-FFF2-40B4-BE49-F238E27FC236}">
                <a16:creationId xmlns:a16="http://schemas.microsoft.com/office/drawing/2014/main" id="{9DA5222C-24B0-EA35-4666-705DC50DDC0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9339" y="4757266"/>
            <a:ext cx="6986136" cy="18261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252687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ED9B49D0-A09C-FBFA-5A30-6B754ED957C4}"/>
              </a:ext>
            </a:extLst>
          </p:cNvPr>
          <p:cNvSpPr/>
          <p:nvPr/>
        </p:nvSpPr>
        <p:spPr>
          <a:xfrm>
            <a:off x="0" y="1348617"/>
            <a:ext cx="12192000" cy="5404608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7" name="Obrázek 16">
            <a:extLst>
              <a:ext uri="{FF2B5EF4-FFF2-40B4-BE49-F238E27FC236}">
                <a16:creationId xmlns:a16="http://schemas.microsoft.com/office/drawing/2014/main" id="{51DB04A8-09B0-7637-A0C2-87449DCE632D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898"/>
                    </a14:imgEffect>
                    <a14:imgEffect>
                      <a14:saturation sat="70000"/>
                    </a14:imgEffect>
                    <a14:imgEffect>
                      <a14:brightnessContrast bright="28000" contrast="29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-43921"/>
            <a:ext cx="12192000" cy="1357723"/>
          </a:xfrm>
          <a:prstGeom prst="rect">
            <a:avLst/>
          </a:prstGeom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622168" y="318075"/>
            <a:ext cx="9597471" cy="63373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3600" kern="1200" spc="-50" baseline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85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>
                <a:solidFill>
                  <a:srgbClr val="EE7F00"/>
                </a:solidFill>
              </a:rPr>
              <a:t>Data </a:t>
            </a:r>
            <a:r>
              <a:rPr lang="cs-CZ" dirty="0" err="1">
                <a:solidFill>
                  <a:srgbClr val="EE7F00"/>
                </a:solidFill>
              </a:rPr>
              <a:t>DMVS</a:t>
            </a:r>
            <a:r>
              <a:rPr lang="cs-CZ" dirty="0">
                <a:solidFill>
                  <a:srgbClr val="EE7F00"/>
                </a:solidFill>
              </a:rPr>
              <a:t> a 3D model budov</a:t>
            </a:r>
            <a:endParaRPr kumimoji="0" lang="cs-CZ" sz="3600" b="0" i="0" u="none" strike="noStrike" kern="1200" cap="none" spc="-50" normalizeH="0" baseline="0" noProof="0" dirty="0">
              <a:ln>
                <a:noFill/>
              </a:ln>
              <a:solidFill>
                <a:srgbClr val="EE7F00"/>
              </a:solidFill>
              <a:effectLst/>
              <a:uLnTx/>
              <a:uFillTx/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4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219640" y="199722"/>
            <a:ext cx="1743760" cy="611556"/>
          </a:xfrm>
          <a:prstGeom prst="rect">
            <a:avLst/>
          </a:prstGeom>
        </p:spPr>
      </p:pic>
      <p:pic>
        <p:nvPicPr>
          <p:cNvPr id="6" name="Obrázek 5">
            <a:extLst>
              <a:ext uri="{FF2B5EF4-FFF2-40B4-BE49-F238E27FC236}">
                <a16:creationId xmlns:a16="http://schemas.microsoft.com/office/drawing/2014/main" id="{CF839ACC-0B4F-4B49-CAFC-1C1D0DF6014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4282" y="1369883"/>
            <a:ext cx="11051097" cy="54881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26116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74264" y="1931503"/>
            <a:ext cx="5049244" cy="534523"/>
          </a:xfrm>
        </p:spPr>
        <p:txBody>
          <a:bodyPr>
            <a:normAutofit fontScale="90000"/>
          </a:bodyPr>
          <a:lstStyle/>
          <a:p>
            <a:r>
              <a:rPr lang="cs-CZ" dirty="0">
                <a:solidFill>
                  <a:srgbClr val="EE7F00"/>
                </a:solidFill>
              </a:rPr>
              <a:t>Děkuji za pozornost</a:t>
            </a:r>
          </a:p>
        </p:txBody>
      </p:sp>
      <p:sp>
        <p:nvSpPr>
          <p:cNvPr id="16" name="Zástupný symbol pro obsah 2"/>
          <p:cNvSpPr>
            <a:spLocks noGrp="1"/>
          </p:cNvSpPr>
          <p:nvPr>
            <p:ph idx="1"/>
          </p:nvPr>
        </p:nvSpPr>
        <p:spPr>
          <a:xfrm>
            <a:off x="8675842" y="2621903"/>
            <a:ext cx="2903447" cy="3321092"/>
          </a:xfrm>
        </p:spPr>
        <p:txBody>
          <a:bodyPr>
            <a:normAutofit/>
          </a:bodyPr>
          <a:lstStyle/>
          <a:p>
            <a:r>
              <a:rPr lang="cs-CZ" sz="1500" b="1" dirty="0">
                <a:solidFill>
                  <a:schemeClr val="accent1"/>
                </a:solidFill>
              </a:rPr>
              <a:t>Drahomíra Zedníčková</a:t>
            </a:r>
            <a:br>
              <a:rPr lang="cs-CZ" sz="1500" b="1" dirty="0">
                <a:solidFill>
                  <a:schemeClr val="accent1"/>
                </a:solidFill>
              </a:rPr>
            </a:br>
            <a:r>
              <a:rPr lang="cs-CZ" sz="1400" i="1" dirty="0"/>
              <a:t>ředitelka</a:t>
            </a:r>
            <a:br>
              <a:rPr lang="cs-CZ" sz="1400" i="1" dirty="0"/>
            </a:br>
            <a:r>
              <a:rPr lang="cs-CZ" sz="1400" i="1" dirty="0" err="1"/>
              <a:t>dzednickova</a:t>
            </a:r>
            <a:r>
              <a:rPr lang="cs-CZ" sz="1400" i="1" dirty="0" err="1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@topgis.cz</a:t>
            </a:r>
            <a:br>
              <a:rPr lang="cs-CZ" sz="1400" i="1" dirty="0"/>
            </a:br>
            <a:r>
              <a:rPr lang="cs-CZ" sz="1400" i="1" dirty="0"/>
              <a:t>724 013 046</a:t>
            </a:r>
          </a:p>
          <a:p>
            <a:r>
              <a:rPr lang="cs-CZ" sz="1400" b="1" dirty="0">
                <a:solidFill>
                  <a:schemeClr val="accent1"/>
                </a:solidFill>
              </a:rPr>
              <a:t>Ing. Vladimír Plšek, Ph.D.</a:t>
            </a:r>
            <a:br>
              <a:rPr lang="cs-CZ" sz="1200" b="1" dirty="0">
                <a:solidFill>
                  <a:schemeClr val="accent1"/>
                </a:solidFill>
              </a:rPr>
            </a:br>
            <a:r>
              <a:rPr lang="cs-CZ" sz="1400" i="1" dirty="0"/>
              <a:t>technologický manažer</a:t>
            </a:r>
            <a:br>
              <a:rPr lang="cs-CZ" sz="1400" i="1" dirty="0"/>
            </a:br>
            <a:r>
              <a:rPr lang="cs-CZ" sz="1400" i="1" dirty="0" err="1"/>
              <a:t>vplsek@topgis.cz</a:t>
            </a:r>
            <a:br>
              <a:rPr lang="cs-CZ" sz="1400" i="1" dirty="0"/>
            </a:br>
            <a:r>
              <a:rPr lang="cs-CZ" sz="1400" i="1" dirty="0"/>
              <a:t>724 013 010</a:t>
            </a:r>
          </a:p>
          <a:p>
            <a:r>
              <a:rPr lang="cs-CZ" sz="1500" b="1" dirty="0">
                <a:solidFill>
                  <a:schemeClr val="accent1"/>
                </a:solidFill>
              </a:rPr>
              <a:t>TopGis, s.r.o.</a:t>
            </a:r>
          </a:p>
          <a:p>
            <a:r>
              <a:rPr lang="cs-CZ" sz="1400" dirty="0"/>
              <a:t>Svatopetrská 35/7</a:t>
            </a:r>
            <a:br>
              <a:rPr lang="cs-CZ" sz="1400" dirty="0"/>
            </a:br>
            <a:r>
              <a:rPr lang="cs-CZ" sz="1400" dirty="0"/>
              <a:t>617 00 Brno</a:t>
            </a:r>
            <a:br>
              <a:rPr lang="cs-CZ" sz="1400" dirty="0"/>
            </a:br>
            <a:r>
              <a:rPr lang="cs-CZ" sz="1400" dirty="0"/>
              <a:t>www.topgis.cz</a:t>
            </a:r>
          </a:p>
        </p:txBody>
      </p:sp>
      <p:pic>
        <p:nvPicPr>
          <p:cNvPr id="1026" name="Picture 2" descr="D:\     TOPGIS_DATA\SS_mesta\C_Krumlov_16\CK02.PN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6875"/>
                    </a14:imgEffect>
                    <a14:imgEffect>
                      <a14:saturation sat="13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44" y="1017261"/>
            <a:ext cx="4050965" cy="2529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D:\fotky_pracovni\2023_od_toma\PXL_20210527_105636979.jpg">
            <a:extLst>
              <a:ext uri="{FF2B5EF4-FFF2-40B4-BE49-F238E27FC236}">
                <a16:creationId xmlns:a16="http://schemas.microsoft.com/office/drawing/2014/main" id="{D7811BC7-E55A-57F4-2EF1-3AD8BE8510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colorTemperature colorTemp="7500"/>
                    </a14:imgEffect>
                    <a14:imgEffect>
                      <a14:brightnessContrast bright="4000" contrast="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44" y="3648819"/>
            <a:ext cx="7573859" cy="2529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2694247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ktiva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Arial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</a:ln>
      </a:spPr>
      <a:bodyPr/>
      <a:lstStyle/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TG_Prezentace1.potx [jen pro čtení]" id="{5CE6E631-3E1F-423C-AEF9-C5600B5C80F2}" vid="{4F7204DE-D3BE-491E-BCFD-3FADE886F7F8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TG_Prezentace1a</Template>
  <TotalTime>0</TotalTime>
  <Words>727</Words>
  <Application>Microsoft Office PowerPoint</Application>
  <PresentationFormat>Širokoúhlá obrazovka</PresentationFormat>
  <Paragraphs>107</Paragraphs>
  <Slides>20</Slides>
  <Notes>0</Notes>
  <HiddenSlides>0</HiddenSlides>
  <MMClips>3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4" baseType="lpstr">
      <vt:lpstr>Arial</vt:lpstr>
      <vt:lpstr>Calibri</vt:lpstr>
      <vt:lpstr>Wingdings</vt:lpstr>
      <vt:lpstr>Retrospektiva</vt:lpstr>
      <vt:lpstr>                           GisOnline a řešení pro VSP DTI</vt:lpstr>
      <vt:lpstr>Prezentace aplikace PowerPoint</vt:lpstr>
      <vt:lpstr>Prezentace aplikace PowerPoint</vt:lpstr>
      <vt:lpstr>Prezentace aplikace PowerPoint</vt:lpstr>
      <vt:lpstr>Velkoobjemová tvorba dat DTM/DMVS mapováním i konsolidací</vt:lpstr>
      <vt:lpstr>Prezentace aplikace PowerPoint</vt:lpstr>
      <vt:lpstr>Snímkování a ortofotomapa 5 cm pro DTM krajů </vt:lpstr>
      <vt:lpstr>Metody vs. produktivita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Děkuji za pozornost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Agrofert</dc:title>
  <dc:creator/>
  <cp:lastModifiedBy/>
  <cp:revision>1</cp:revision>
  <dcterms:created xsi:type="dcterms:W3CDTF">2014-04-01T01:52:21Z</dcterms:created>
  <dcterms:modified xsi:type="dcterms:W3CDTF">2024-03-12T19:25:20Z</dcterms:modified>
</cp:coreProperties>
</file>