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3" r:id="rId4"/>
    <p:sldId id="260" r:id="rId5"/>
    <p:sldId id="261" r:id="rId6"/>
    <p:sldId id="263" r:id="rId7"/>
    <p:sldId id="262" r:id="rId8"/>
    <p:sldId id="272" r:id="rId9"/>
    <p:sldId id="265" r:id="rId10"/>
    <p:sldId id="266" r:id="rId11"/>
    <p:sldId id="274" r:id="rId12"/>
    <p:sldId id="271" r:id="rId13"/>
    <p:sldId id="268" r:id="rId14"/>
    <p:sldId id="267" r:id="rId15"/>
    <p:sldId id="270" r:id="rId16"/>
    <p:sldId id="269" r:id="rId17"/>
    <p:sldId id="275" r:id="rId18"/>
    <p:sldId id="264" r:id="rId19"/>
  </p:sldIdLst>
  <p:sldSz cx="12192000" cy="6858000"/>
  <p:notesSz cx="6669088" cy="9926638"/>
  <p:defaultTextStyle>
    <a:defPPr>
      <a:defRPr lang="cs-CZ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7BE9B8-2BD9-46DE-8BF3-36DF9EB730A0}" type="doc">
      <dgm:prSet loTypeId="urn:microsoft.com/office/officeart/2005/8/layout/cycle5" loCatId="cycle" qsTypeId="urn:microsoft.com/office/officeart/2005/8/quickstyle/simple1#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cs-CZ"/>
        </a:p>
      </dgm:t>
    </dgm:pt>
    <dgm:pt modelId="{A7E1B7C7-2732-4C97-9E8D-5131A9E0725D}">
      <dgm:prSet phldrT="[Text]" custT="1"/>
      <dgm:spPr bwMode="auto">
        <a:solidFill>
          <a:srgbClr val="35C4DF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/>
          </a:pPr>
          <a:r>
            <a:rPr lang="cs-CZ" sz="1100" dirty="0"/>
            <a:t>JVF DTM</a:t>
          </a:r>
          <a:endParaRPr sz="1100" dirty="0"/>
        </a:p>
      </dgm:t>
    </dgm:pt>
    <dgm:pt modelId="{5CEEC6F7-1566-4440-A902-05891F138AAD}" type="parTrans" cxnId="{68F074FC-B763-444F-A803-5924A58664BB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44BFFCCB-56ED-460B-9F16-EC34DDB02D97}" type="sibTrans" cxnId="{68F074FC-B763-444F-A803-5924A58664BB}">
      <dgm:prSet/>
      <dgm:spPr bwMode="auto"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gm:spPr>
      <dgm:t>
        <a:bodyPr/>
        <a:lstStyle/>
        <a:p>
          <a:pPr>
            <a:defRPr/>
          </a:pPr>
          <a:endParaRPr lang="cs-CZ"/>
        </a:p>
      </dgm:t>
    </dgm:pt>
    <dgm:pt modelId="{C35D2363-D3F4-40D4-A293-B5FAA506627F}">
      <dgm:prSet phldrT="[Text]" custT="1"/>
      <dgm:spPr bwMode="auto"/>
      <dgm:t>
        <a:bodyPr/>
        <a:lstStyle/>
        <a:p>
          <a:pPr>
            <a:defRPr/>
          </a:pPr>
          <a:r>
            <a:rPr lang="cs-CZ" sz="1100" dirty="0"/>
            <a:t>JVF DTM</a:t>
          </a:r>
          <a:endParaRPr sz="1100" dirty="0"/>
        </a:p>
      </dgm:t>
    </dgm:pt>
    <dgm:pt modelId="{618A4CE1-6B64-430E-87C6-1891FFEABFC5}" type="parTrans" cxnId="{DFE97B47-D9D8-4E72-A971-A1DACEB07A75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BFF3C965-6BED-4F62-B8AE-06BF8782ECBD}" type="sibTrans" cxnId="{DFE97B47-D9D8-4E72-A971-A1DACEB07A75}">
      <dgm:prSet/>
      <dgm:spPr bwMode="auto"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gm:spPr>
      <dgm:t>
        <a:bodyPr/>
        <a:lstStyle/>
        <a:p>
          <a:pPr>
            <a:defRPr/>
          </a:pPr>
          <a:endParaRPr lang="cs-CZ"/>
        </a:p>
      </dgm:t>
    </dgm:pt>
    <dgm:pt modelId="{D591CD43-E836-4CDD-B078-066C76F4C4A2}">
      <dgm:prSet phldrT="[Text]" custT="1"/>
      <dgm:spPr bwMode="auto">
        <a:solidFill>
          <a:srgbClr val="4D6683"/>
        </a:solidFill>
      </dgm:spPr>
      <dgm:t>
        <a:bodyPr/>
        <a:lstStyle/>
        <a:p>
          <a:pPr>
            <a:defRPr/>
          </a:pPr>
          <a:r>
            <a:rPr lang="cs-CZ" sz="1100" dirty="0"/>
            <a:t>IS DTM</a:t>
          </a:r>
          <a:endParaRPr sz="1100" dirty="0"/>
        </a:p>
      </dgm:t>
    </dgm:pt>
    <dgm:pt modelId="{61183181-A459-4135-89FD-3AEFE054CD5E}" type="parTrans" cxnId="{94BBA107-2EA9-4B1E-B694-CA08CD3006BB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3702DC77-04F8-4A72-BD05-6D6028C9FDD8}" type="sibTrans" cxnId="{94BBA107-2EA9-4B1E-B694-CA08CD3006BB}">
      <dgm:prSet/>
      <dgm:spPr bwMode="auto"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gm:spPr>
      <dgm:t>
        <a:bodyPr/>
        <a:lstStyle/>
        <a:p>
          <a:pPr>
            <a:defRPr/>
          </a:pPr>
          <a:endParaRPr lang="cs-CZ"/>
        </a:p>
      </dgm:t>
    </dgm:pt>
    <dgm:pt modelId="{2BB8AC3C-1D45-4AC6-80E6-DCBC5D4181B9}">
      <dgm:prSet phldrT="[Text]"/>
      <dgm:spPr bwMode="auto">
        <a:solidFill>
          <a:srgbClr val="DB7A21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/>
          </a:pPr>
          <a:r>
            <a:rPr lang="cs-CZ" dirty="0" err="1"/>
            <a:t>GvpDtm</a:t>
          </a:r>
          <a:r>
            <a:rPr lang="cs-CZ" dirty="0"/>
            <a:t> Konektor</a:t>
          </a:r>
        </a:p>
      </dgm:t>
    </dgm:pt>
    <dgm:pt modelId="{E6538CF9-6D82-4A69-8BF9-4EBD1392D98B}" type="parTrans" cxnId="{3F69A7AC-6EEA-4CA2-B1B5-404C8003C2F7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FF5202E0-B2F6-41F9-8DE4-D051962A5DCA}" type="sibTrans" cxnId="{3F69A7AC-6EEA-4CA2-B1B5-404C8003C2F7}">
      <dgm:prSet/>
      <dgm:spPr bwMode="auto">
        <a:ln w="38100">
          <a:solidFill>
            <a:srgbClr val="FFC000"/>
          </a:solidFill>
          <a:headEnd type="triangle"/>
          <a:tailEnd type="none"/>
        </a:ln>
      </dgm:spPr>
      <dgm:t>
        <a:bodyPr/>
        <a:lstStyle/>
        <a:p>
          <a:pPr>
            <a:defRPr/>
          </a:pPr>
          <a:endParaRPr lang="cs-CZ"/>
        </a:p>
      </dgm:t>
    </dgm:pt>
    <dgm:pt modelId="{03B0176D-7737-482F-A276-FF78209B1914}" type="pres">
      <dgm:prSet presAssocID="{E37BE9B8-2BD9-46DE-8BF3-36DF9EB730A0}" presName="cycle" presStyleCnt="0">
        <dgm:presLayoutVars>
          <dgm:dir/>
          <dgm:resizeHandles val="exact"/>
        </dgm:presLayoutVars>
      </dgm:prSet>
      <dgm:spPr bwMode="auto"/>
    </dgm:pt>
    <dgm:pt modelId="{A469218A-FAC1-40B3-AA2F-5E1809F92CD0}" type="pres">
      <dgm:prSet presAssocID="{A7E1B7C7-2732-4C97-9E8D-5131A9E0725D}" presName="node" presStyleLbl="node1" presStyleIdx="0" presStyleCnt="4" custScaleX="110270" custScaleY="150072" custRadScaleRad="108599" custRadScaleInc="3772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94C5489E-E9B1-404A-84CD-91AFD075F4FD}" type="pres">
      <dgm:prSet presAssocID="{A7E1B7C7-2732-4C97-9E8D-5131A9E0725D}" presName="spNode" presStyleCnt="0"/>
      <dgm:spPr bwMode="auto"/>
    </dgm:pt>
    <dgm:pt modelId="{FD2AA7E0-CBC2-4EEE-AF6B-CD78828C407C}" type="pres">
      <dgm:prSet presAssocID="{44BFFCCB-56ED-460B-9F16-EC34DDB02D97}" presName="sibTrans" presStyleLbl="sibTrans1D1" presStyleIdx="0" presStyleCnt="4"/>
      <dgm:spPr bwMode="auto">
        <a:xfrm>
          <a:off x="499520" y="744610"/>
          <a:ext cx="2054112" cy="2054112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613661" y="184003"/>
              </a:moveTo>
              <a:arcTo wR="1027056" hR="1027056" stAng="18289836" swAng="1315682"/>
            </a:path>
          </a:pathLst>
        </a:custGeom>
      </dgm:spPr>
    </dgm:pt>
    <dgm:pt modelId="{4784163D-5DC3-455F-8629-2A5689EDBBA3}" type="pres">
      <dgm:prSet presAssocID="{C35D2363-D3F4-40D4-A293-B5FAA506627F}" presName="node" presStyleLbl="node1" presStyleIdx="1" presStyleCnt="4" custScaleX="110270" custScaleY="150072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85563E0E-776E-4DC8-8CD0-D2C6C4F59FC8}" type="pres">
      <dgm:prSet presAssocID="{C35D2363-D3F4-40D4-A293-B5FAA506627F}" presName="spNode" presStyleCnt="0"/>
      <dgm:spPr bwMode="auto"/>
    </dgm:pt>
    <dgm:pt modelId="{6DE0C3B2-C8D2-42EE-989F-04C4FE5B1E06}" type="pres">
      <dgm:prSet presAssocID="{BFF3C965-6BED-4F62-B8AE-06BF8782ECBD}" presName="sibTrans" presStyleLbl="sibTrans1D1" presStyleIdx="1" presStyleCnt="4"/>
      <dgm:spPr bwMode="auto">
        <a:xfrm>
          <a:off x="499520" y="744610"/>
          <a:ext cx="2054112" cy="2054112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886054" y="1590055"/>
              </a:moveTo>
              <a:arcTo wR="1027056" hR="1027056" stAng="1994482" swAng="1315682"/>
            </a:path>
          </a:pathLst>
        </a:custGeom>
      </dgm:spPr>
    </dgm:pt>
    <dgm:pt modelId="{20EDC869-E2C7-4559-8519-7291BB86237B}" type="pres">
      <dgm:prSet presAssocID="{D591CD43-E836-4CDD-B078-066C76F4C4A2}" presName="node" presStyleLbl="node1" presStyleIdx="2" presStyleCnt="4" custScaleX="110270" custScaleY="150072" custRadScaleRad="100259" custRadScaleInc="-15194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0B4AB4BD-B288-45F4-BBF7-5728859DCA0C}" type="pres">
      <dgm:prSet presAssocID="{D591CD43-E836-4CDD-B078-066C76F4C4A2}" presName="spNode" presStyleCnt="0"/>
      <dgm:spPr bwMode="auto"/>
    </dgm:pt>
    <dgm:pt modelId="{D85EE75C-22C5-45D6-A5DA-D0E1809476AB}" type="pres">
      <dgm:prSet presAssocID="{3702DC77-04F8-4A72-BD05-6D6028C9FDD8}" presName="sibTrans" presStyleLbl="sibTrans1D1" presStyleIdx="2" presStyleCnt="4"/>
      <dgm:spPr bwMode="auto">
        <a:xfrm>
          <a:off x="499520" y="744610"/>
          <a:ext cx="2054112" cy="2054112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437237" y="1867864"/>
              </a:moveTo>
              <a:arcTo wR="1027056" hR="1027056" stAng="7502955" swAng="1358559"/>
            </a:path>
          </a:pathLst>
        </a:custGeom>
      </dgm:spPr>
    </dgm:pt>
    <dgm:pt modelId="{2947CD11-AFD4-4A14-838F-5374226A4E46}" type="pres">
      <dgm:prSet presAssocID="{2BB8AC3C-1D45-4AC6-80E6-DCBC5D4181B9}" presName="node" presStyleLbl="node1" presStyleIdx="3" presStyleCnt="4" custScaleX="110270" custScaleY="150072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58B2EC2B-9537-4515-B488-558BA1D00A4F}" type="pres">
      <dgm:prSet presAssocID="{2BB8AC3C-1D45-4AC6-80E6-DCBC5D4181B9}" presName="spNode" presStyleCnt="0"/>
      <dgm:spPr bwMode="auto"/>
    </dgm:pt>
    <dgm:pt modelId="{6603A08D-AE0E-49F8-9A49-D969D543A4AC}" type="pres">
      <dgm:prSet presAssocID="{FF5202E0-B2F6-41F9-8DE4-D051962A5DCA}" presName="sibTrans" presStyleLbl="sibTrans1D1" presStyleIdx="3" presStyleCnt="4"/>
      <dgm:spPr bwMode="auto"/>
    </dgm:pt>
  </dgm:ptLst>
  <dgm:cxnLst>
    <dgm:cxn modelId="{94BBA107-2EA9-4B1E-B694-CA08CD3006BB}" srcId="{E37BE9B8-2BD9-46DE-8BF3-36DF9EB730A0}" destId="{D591CD43-E836-4CDD-B078-066C76F4C4A2}" srcOrd="2" destOrd="0" parTransId="{61183181-A459-4135-89FD-3AEFE054CD5E}" sibTransId="{3702DC77-04F8-4A72-BD05-6D6028C9FDD8}"/>
    <dgm:cxn modelId="{3EECCC12-07B1-47B4-B919-EC1C3D650B41}" type="presOf" srcId="{C35D2363-D3F4-40D4-A293-B5FAA506627F}" destId="{4784163D-5DC3-455F-8629-2A5689EDBBA3}" srcOrd="0" destOrd="0" presId="urn:microsoft.com/office/officeart/2005/8/layout/cycle5"/>
    <dgm:cxn modelId="{740AA025-DFE4-42DB-8A80-1B2538A48F17}" type="presOf" srcId="{2BB8AC3C-1D45-4AC6-80E6-DCBC5D4181B9}" destId="{2947CD11-AFD4-4A14-838F-5374226A4E46}" srcOrd="0" destOrd="0" presId="urn:microsoft.com/office/officeart/2005/8/layout/cycle5"/>
    <dgm:cxn modelId="{27480B31-C68D-47D7-B77A-8CC518D21B65}" type="presOf" srcId="{A7E1B7C7-2732-4C97-9E8D-5131A9E0725D}" destId="{A469218A-FAC1-40B3-AA2F-5E1809F92CD0}" srcOrd="0" destOrd="0" presId="urn:microsoft.com/office/officeart/2005/8/layout/cycle5"/>
    <dgm:cxn modelId="{DFE97B47-D9D8-4E72-A971-A1DACEB07A75}" srcId="{E37BE9B8-2BD9-46DE-8BF3-36DF9EB730A0}" destId="{C35D2363-D3F4-40D4-A293-B5FAA506627F}" srcOrd="1" destOrd="0" parTransId="{618A4CE1-6B64-430E-87C6-1891FFEABFC5}" sibTransId="{BFF3C965-6BED-4F62-B8AE-06BF8782ECBD}"/>
    <dgm:cxn modelId="{70E450A2-CD99-4C9B-B294-E1F58A5441D7}" type="presOf" srcId="{44BFFCCB-56ED-460B-9F16-EC34DDB02D97}" destId="{FD2AA7E0-CBC2-4EEE-AF6B-CD78828C407C}" srcOrd="0" destOrd="0" presId="urn:microsoft.com/office/officeart/2005/8/layout/cycle5"/>
    <dgm:cxn modelId="{3F69A7AC-6EEA-4CA2-B1B5-404C8003C2F7}" srcId="{E37BE9B8-2BD9-46DE-8BF3-36DF9EB730A0}" destId="{2BB8AC3C-1D45-4AC6-80E6-DCBC5D4181B9}" srcOrd="3" destOrd="0" parTransId="{E6538CF9-6D82-4A69-8BF9-4EBD1392D98B}" sibTransId="{FF5202E0-B2F6-41F9-8DE4-D051962A5DCA}"/>
    <dgm:cxn modelId="{250150CF-41D6-4B29-B23E-53896AFA0913}" type="presOf" srcId="{3702DC77-04F8-4A72-BD05-6D6028C9FDD8}" destId="{D85EE75C-22C5-45D6-A5DA-D0E1809476AB}" srcOrd="0" destOrd="0" presId="urn:microsoft.com/office/officeart/2005/8/layout/cycle5"/>
    <dgm:cxn modelId="{610CCFD5-211A-4844-86FE-8FCA311E3482}" type="presOf" srcId="{D591CD43-E836-4CDD-B078-066C76F4C4A2}" destId="{20EDC869-E2C7-4559-8519-7291BB86237B}" srcOrd="0" destOrd="0" presId="urn:microsoft.com/office/officeart/2005/8/layout/cycle5"/>
    <dgm:cxn modelId="{DEEB27DE-C197-4974-9B26-017EBD33023C}" type="presOf" srcId="{E37BE9B8-2BD9-46DE-8BF3-36DF9EB730A0}" destId="{03B0176D-7737-482F-A276-FF78209B1914}" srcOrd="0" destOrd="0" presId="urn:microsoft.com/office/officeart/2005/8/layout/cycle5"/>
    <dgm:cxn modelId="{140CB4E5-AD25-4696-959F-6767608E1ED4}" type="presOf" srcId="{FF5202E0-B2F6-41F9-8DE4-D051962A5DCA}" destId="{6603A08D-AE0E-49F8-9A49-D969D543A4AC}" srcOrd="0" destOrd="0" presId="urn:microsoft.com/office/officeart/2005/8/layout/cycle5"/>
    <dgm:cxn modelId="{83B0F2F9-5ECB-4DA7-8300-9FB2DFD5F288}" type="presOf" srcId="{BFF3C965-6BED-4F62-B8AE-06BF8782ECBD}" destId="{6DE0C3B2-C8D2-42EE-989F-04C4FE5B1E06}" srcOrd="0" destOrd="0" presId="urn:microsoft.com/office/officeart/2005/8/layout/cycle5"/>
    <dgm:cxn modelId="{68F074FC-B763-444F-A803-5924A58664BB}" srcId="{E37BE9B8-2BD9-46DE-8BF3-36DF9EB730A0}" destId="{A7E1B7C7-2732-4C97-9E8D-5131A9E0725D}" srcOrd="0" destOrd="0" parTransId="{5CEEC6F7-1566-4440-A902-05891F138AAD}" sibTransId="{44BFFCCB-56ED-460B-9F16-EC34DDB02D97}"/>
    <dgm:cxn modelId="{066DD0D7-CFE0-4363-A60A-9EAC982B7094}" type="presParOf" srcId="{03B0176D-7737-482F-A276-FF78209B1914}" destId="{A469218A-FAC1-40B3-AA2F-5E1809F92CD0}" srcOrd="0" destOrd="0" presId="urn:microsoft.com/office/officeart/2005/8/layout/cycle5"/>
    <dgm:cxn modelId="{F701C88B-7DC1-4E75-8D96-65887AFF82FE}" type="presParOf" srcId="{03B0176D-7737-482F-A276-FF78209B1914}" destId="{94C5489E-E9B1-404A-84CD-91AFD075F4FD}" srcOrd="1" destOrd="0" presId="urn:microsoft.com/office/officeart/2005/8/layout/cycle5"/>
    <dgm:cxn modelId="{5BE427AD-A317-46D6-B578-A3DB55A226C1}" type="presParOf" srcId="{03B0176D-7737-482F-A276-FF78209B1914}" destId="{FD2AA7E0-CBC2-4EEE-AF6B-CD78828C407C}" srcOrd="2" destOrd="0" presId="urn:microsoft.com/office/officeart/2005/8/layout/cycle5"/>
    <dgm:cxn modelId="{FAF2C4DC-2AEA-4B40-99ED-96D9308DC5B0}" type="presParOf" srcId="{03B0176D-7737-482F-A276-FF78209B1914}" destId="{4784163D-5DC3-455F-8629-2A5689EDBBA3}" srcOrd="3" destOrd="0" presId="urn:microsoft.com/office/officeart/2005/8/layout/cycle5"/>
    <dgm:cxn modelId="{9E31C320-443F-4DEF-8145-A59FE9179203}" type="presParOf" srcId="{03B0176D-7737-482F-A276-FF78209B1914}" destId="{85563E0E-776E-4DC8-8CD0-D2C6C4F59FC8}" srcOrd="4" destOrd="0" presId="urn:microsoft.com/office/officeart/2005/8/layout/cycle5"/>
    <dgm:cxn modelId="{123A8057-AD3D-4A7D-A096-9509A3B8BD4F}" type="presParOf" srcId="{03B0176D-7737-482F-A276-FF78209B1914}" destId="{6DE0C3B2-C8D2-42EE-989F-04C4FE5B1E06}" srcOrd="5" destOrd="0" presId="urn:microsoft.com/office/officeart/2005/8/layout/cycle5"/>
    <dgm:cxn modelId="{386A7015-9951-49E8-8E54-89109E714113}" type="presParOf" srcId="{03B0176D-7737-482F-A276-FF78209B1914}" destId="{20EDC869-E2C7-4559-8519-7291BB86237B}" srcOrd="6" destOrd="0" presId="urn:microsoft.com/office/officeart/2005/8/layout/cycle5"/>
    <dgm:cxn modelId="{25C2B540-7FFC-4CD8-B7E0-66CB61C24CA1}" type="presParOf" srcId="{03B0176D-7737-482F-A276-FF78209B1914}" destId="{0B4AB4BD-B288-45F4-BBF7-5728859DCA0C}" srcOrd="7" destOrd="0" presId="urn:microsoft.com/office/officeart/2005/8/layout/cycle5"/>
    <dgm:cxn modelId="{3C61B307-7E6E-4FE5-A865-CD5A1E2FBB3F}" type="presParOf" srcId="{03B0176D-7737-482F-A276-FF78209B1914}" destId="{D85EE75C-22C5-45D6-A5DA-D0E1809476AB}" srcOrd="8" destOrd="0" presId="urn:microsoft.com/office/officeart/2005/8/layout/cycle5"/>
    <dgm:cxn modelId="{7251D637-E5B5-4F00-BD4F-C39FCA1721E9}" type="presParOf" srcId="{03B0176D-7737-482F-A276-FF78209B1914}" destId="{2947CD11-AFD4-4A14-838F-5374226A4E46}" srcOrd="9" destOrd="0" presId="urn:microsoft.com/office/officeart/2005/8/layout/cycle5"/>
    <dgm:cxn modelId="{D59CCAD8-B522-4E90-874B-F13D0D90EEB9}" type="presParOf" srcId="{03B0176D-7737-482F-A276-FF78209B1914}" destId="{58B2EC2B-9537-4515-B488-558BA1D00A4F}" srcOrd="10" destOrd="0" presId="urn:microsoft.com/office/officeart/2005/8/layout/cycle5"/>
    <dgm:cxn modelId="{B6C924A5-6FC0-4D4C-B37C-4C540C304EAD}" type="presParOf" srcId="{03B0176D-7737-482F-A276-FF78209B1914}" destId="{6603A08D-AE0E-49F8-9A49-D969D543A4AC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BE9B8-2BD9-46DE-8BF3-36DF9EB730A0}" type="doc">
      <dgm:prSet loTypeId="urn:microsoft.com/office/officeart/2005/8/layout/cycle5" loCatId="cycle" qsTypeId="urn:microsoft.com/office/officeart/2005/8/quickstyle/simple1#2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cs-CZ"/>
        </a:p>
      </dgm:t>
    </dgm:pt>
    <dgm:pt modelId="{A7E1B7C7-2732-4C97-9E8D-5131A9E0725D}">
      <dgm:prSet phldrT="[Text]" custT="1"/>
      <dgm:spPr bwMode="auto">
        <a:solidFill>
          <a:srgbClr val="35C4DF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/>
          </a:pPr>
          <a:r>
            <a:rPr lang="cs-CZ" sz="1100" dirty="0">
              <a:latin typeface="+mn-lt"/>
            </a:rPr>
            <a:t>GEO</a:t>
          </a:r>
          <a:endParaRPr sz="1100" dirty="0"/>
        </a:p>
        <a:p>
          <a:pPr>
            <a:defRPr/>
          </a:pPr>
          <a:r>
            <a:rPr lang="cs-CZ" sz="1100" dirty="0">
              <a:latin typeface="+mn-lt"/>
            </a:rPr>
            <a:t>databáze</a:t>
          </a:r>
          <a:endParaRPr sz="1100" dirty="0"/>
        </a:p>
      </dgm:t>
    </dgm:pt>
    <dgm:pt modelId="{5CEEC6F7-1566-4440-A902-05891F138AAD}" type="parTrans" cxnId="{68F074FC-B763-444F-A803-5924A58664BB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44BFFCCB-56ED-460B-9F16-EC34DDB02D97}" type="sibTrans" cxnId="{68F074FC-B763-444F-A803-5924A58664BB}">
      <dgm:prSet/>
      <dgm:spPr bwMode="auto"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gm:spPr>
      <dgm:t>
        <a:bodyPr/>
        <a:lstStyle/>
        <a:p>
          <a:pPr>
            <a:defRPr/>
          </a:pPr>
          <a:endParaRPr lang="cs-CZ"/>
        </a:p>
      </dgm:t>
    </dgm:pt>
    <dgm:pt modelId="{C35D2363-D3F4-40D4-A293-B5FAA506627F}">
      <dgm:prSet phldrT="[Text]" custT="1"/>
      <dgm:spPr bwMode="auto"/>
      <dgm:t>
        <a:bodyPr/>
        <a:lstStyle/>
        <a:p>
          <a:pPr>
            <a:defRPr/>
          </a:pPr>
          <a:r>
            <a:rPr lang="cs-CZ" sz="1100" dirty="0" err="1"/>
            <a:t>GvpDtm</a:t>
          </a:r>
          <a:r>
            <a:rPr lang="cs-CZ" sz="1100" dirty="0"/>
            <a:t> Import</a:t>
          </a:r>
          <a:endParaRPr sz="1100" dirty="0"/>
        </a:p>
      </dgm:t>
    </dgm:pt>
    <dgm:pt modelId="{618A4CE1-6B64-430E-87C6-1891FFEABFC5}" type="parTrans" cxnId="{DFE97B47-D9D8-4E72-A971-A1DACEB07A75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BFF3C965-6BED-4F62-B8AE-06BF8782ECBD}" type="sibTrans" cxnId="{DFE97B47-D9D8-4E72-A971-A1DACEB07A75}">
      <dgm:prSet/>
      <dgm:spPr bwMode="auto"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gm:spPr>
      <dgm:t>
        <a:bodyPr/>
        <a:lstStyle/>
        <a:p>
          <a:pPr>
            <a:defRPr/>
          </a:pPr>
          <a:endParaRPr lang="cs-CZ"/>
        </a:p>
      </dgm:t>
    </dgm:pt>
    <dgm:pt modelId="{D591CD43-E836-4CDD-B078-066C76F4C4A2}">
      <dgm:prSet phldrT="[Text]" custT="1"/>
      <dgm:spPr bwMode="auto">
        <a:solidFill>
          <a:srgbClr val="4D6683"/>
        </a:solidFill>
      </dgm:spPr>
      <dgm:t>
        <a:bodyPr/>
        <a:lstStyle/>
        <a:p>
          <a:pPr>
            <a:defRPr/>
          </a:pPr>
          <a:r>
            <a:rPr lang="cs-CZ" sz="1100" dirty="0"/>
            <a:t>IS DTM</a:t>
          </a:r>
          <a:endParaRPr sz="1100" dirty="0"/>
        </a:p>
      </dgm:t>
    </dgm:pt>
    <dgm:pt modelId="{61183181-A459-4135-89FD-3AEFE054CD5E}" type="parTrans" cxnId="{94BBA107-2EA9-4B1E-B694-CA08CD3006BB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3702DC77-04F8-4A72-BD05-6D6028C9FDD8}" type="sibTrans" cxnId="{94BBA107-2EA9-4B1E-B694-CA08CD3006BB}">
      <dgm:prSet/>
      <dgm:spPr bwMode="auto"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gm:spPr>
      <dgm:t>
        <a:bodyPr/>
        <a:lstStyle/>
        <a:p>
          <a:pPr>
            <a:defRPr/>
          </a:pPr>
          <a:endParaRPr lang="cs-CZ"/>
        </a:p>
      </dgm:t>
    </dgm:pt>
    <dgm:pt modelId="{2BB8AC3C-1D45-4AC6-80E6-DCBC5D4181B9}">
      <dgm:prSet phldrT="[Text]" custT="1"/>
      <dgm:spPr bwMode="auto">
        <a:solidFill>
          <a:srgbClr val="DB7A21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/>
          </a:pPr>
          <a:r>
            <a:rPr lang="cs-CZ" sz="1100" dirty="0" err="1"/>
            <a:t>GvpDtm</a:t>
          </a:r>
          <a:r>
            <a:rPr lang="cs-CZ" sz="1100" dirty="0"/>
            <a:t> Konektor</a:t>
          </a:r>
        </a:p>
      </dgm:t>
    </dgm:pt>
    <dgm:pt modelId="{E6538CF9-6D82-4A69-8BF9-4EBD1392D98B}" type="parTrans" cxnId="{3F69A7AC-6EEA-4CA2-B1B5-404C8003C2F7}">
      <dgm:prSet/>
      <dgm:spPr bwMode="auto"/>
      <dgm:t>
        <a:bodyPr/>
        <a:lstStyle/>
        <a:p>
          <a:pPr>
            <a:defRPr/>
          </a:pPr>
          <a:endParaRPr lang="cs-CZ"/>
        </a:p>
      </dgm:t>
    </dgm:pt>
    <dgm:pt modelId="{FF5202E0-B2F6-41F9-8DE4-D051962A5DCA}" type="sibTrans" cxnId="{3F69A7AC-6EEA-4CA2-B1B5-404C8003C2F7}">
      <dgm:prSet/>
      <dgm:spPr bwMode="auto">
        <a:ln w="38100">
          <a:solidFill>
            <a:srgbClr val="FFC000"/>
          </a:solidFill>
          <a:headEnd type="triangle"/>
          <a:tailEnd type="none"/>
        </a:ln>
      </dgm:spPr>
      <dgm:t>
        <a:bodyPr/>
        <a:lstStyle/>
        <a:p>
          <a:pPr>
            <a:defRPr/>
          </a:pPr>
          <a:endParaRPr lang="cs-CZ"/>
        </a:p>
      </dgm:t>
    </dgm:pt>
    <dgm:pt modelId="{03B0176D-7737-482F-A276-FF78209B1914}" type="pres">
      <dgm:prSet presAssocID="{E37BE9B8-2BD9-46DE-8BF3-36DF9EB730A0}" presName="cycle" presStyleCnt="0">
        <dgm:presLayoutVars>
          <dgm:dir/>
          <dgm:resizeHandles val="exact"/>
        </dgm:presLayoutVars>
      </dgm:prSet>
      <dgm:spPr bwMode="auto"/>
    </dgm:pt>
    <dgm:pt modelId="{A469218A-FAC1-40B3-AA2F-5E1809F92CD0}" type="pres">
      <dgm:prSet presAssocID="{A7E1B7C7-2732-4C97-9E8D-5131A9E0725D}" presName="node" presStyleLbl="node1" presStyleIdx="0" presStyleCnt="4" custScaleX="110270" custScaleY="150072" custRadScaleRad="108599" custRadScaleInc="3772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94C5489E-E9B1-404A-84CD-91AFD075F4FD}" type="pres">
      <dgm:prSet presAssocID="{A7E1B7C7-2732-4C97-9E8D-5131A9E0725D}" presName="spNode" presStyleCnt="0"/>
      <dgm:spPr bwMode="auto"/>
    </dgm:pt>
    <dgm:pt modelId="{FD2AA7E0-CBC2-4EEE-AF6B-CD78828C407C}" type="pres">
      <dgm:prSet presAssocID="{44BFFCCB-56ED-460B-9F16-EC34DDB02D97}" presName="sibTrans" presStyleLbl="sibTrans1D1" presStyleIdx="0" presStyleCnt="4"/>
      <dgm:spPr bwMode="auto">
        <a:xfrm>
          <a:off x="499520" y="744610"/>
          <a:ext cx="2054112" cy="2054112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613661" y="184003"/>
              </a:moveTo>
              <a:arcTo wR="1027056" hR="1027056" stAng="18289836" swAng="1315682"/>
            </a:path>
          </a:pathLst>
        </a:custGeom>
      </dgm:spPr>
    </dgm:pt>
    <dgm:pt modelId="{4784163D-5DC3-455F-8629-2A5689EDBBA3}" type="pres">
      <dgm:prSet presAssocID="{C35D2363-D3F4-40D4-A293-B5FAA506627F}" presName="node" presStyleLbl="node1" presStyleIdx="1" presStyleCnt="4" custScaleX="110270" custScaleY="150072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85563E0E-776E-4DC8-8CD0-D2C6C4F59FC8}" type="pres">
      <dgm:prSet presAssocID="{C35D2363-D3F4-40D4-A293-B5FAA506627F}" presName="spNode" presStyleCnt="0"/>
      <dgm:spPr bwMode="auto"/>
    </dgm:pt>
    <dgm:pt modelId="{6DE0C3B2-C8D2-42EE-989F-04C4FE5B1E06}" type="pres">
      <dgm:prSet presAssocID="{BFF3C965-6BED-4F62-B8AE-06BF8782ECBD}" presName="sibTrans" presStyleLbl="sibTrans1D1" presStyleIdx="1" presStyleCnt="4"/>
      <dgm:spPr bwMode="auto">
        <a:xfrm>
          <a:off x="499520" y="744610"/>
          <a:ext cx="2054112" cy="2054112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886054" y="1590055"/>
              </a:moveTo>
              <a:arcTo wR="1027056" hR="1027056" stAng="1994482" swAng="1315682"/>
            </a:path>
          </a:pathLst>
        </a:custGeom>
      </dgm:spPr>
    </dgm:pt>
    <dgm:pt modelId="{20EDC869-E2C7-4559-8519-7291BB86237B}" type="pres">
      <dgm:prSet presAssocID="{D591CD43-E836-4CDD-B078-066C76F4C4A2}" presName="node" presStyleLbl="node1" presStyleIdx="2" presStyleCnt="4" custScaleX="110270" custScaleY="150072" custRadScaleRad="100259" custRadScaleInc="-15194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0B4AB4BD-B288-45F4-BBF7-5728859DCA0C}" type="pres">
      <dgm:prSet presAssocID="{D591CD43-E836-4CDD-B078-066C76F4C4A2}" presName="spNode" presStyleCnt="0"/>
      <dgm:spPr bwMode="auto"/>
    </dgm:pt>
    <dgm:pt modelId="{D85EE75C-22C5-45D6-A5DA-D0E1809476AB}" type="pres">
      <dgm:prSet presAssocID="{3702DC77-04F8-4A72-BD05-6D6028C9FDD8}" presName="sibTrans" presStyleLbl="sibTrans1D1" presStyleIdx="2" presStyleCnt="4"/>
      <dgm:spPr bwMode="auto">
        <a:xfrm>
          <a:off x="499520" y="744610"/>
          <a:ext cx="2054112" cy="2054112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437237" y="1867864"/>
              </a:moveTo>
              <a:arcTo wR="1027056" hR="1027056" stAng="7502955" swAng="1358559"/>
            </a:path>
          </a:pathLst>
        </a:custGeom>
      </dgm:spPr>
    </dgm:pt>
    <dgm:pt modelId="{2947CD11-AFD4-4A14-838F-5374226A4E46}" type="pres">
      <dgm:prSet presAssocID="{2BB8AC3C-1D45-4AC6-80E6-DCBC5D4181B9}" presName="node" presStyleLbl="node1" presStyleIdx="3" presStyleCnt="4" custScaleX="110270" custScaleY="150072">
        <dgm:presLayoutVars>
          <dgm:bulletEnabled val="1"/>
        </dgm:presLayoutVars>
      </dgm:prSet>
      <dgm:spPr bwMode="auto">
        <a:prstGeom prst="hexagon">
          <a:avLst>
            <a:gd name="adj" fmla="val 25000"/>
            <a:gd name="vf" fmla="val 115470"/>
          </a:avLst>
        </a:prstGeom>
      </dgm:spPr>
    </dgm:pt>
    <dgm:pt modelId="{58B2EC2B-9537-4515-B488-558BA1D00A4F}" type="pres">
      <dgm:prSet presAssocID="{2BB8AC3C-1D45-4AC6-80E6-DCBC5D4181B9}" presName="spNode" presStyleCnt="0"/>
      <dgm:spPr bwMode="auto"/>
    </dgm:pt>
    <dgm:pt modelId="{6603A08D-AE0E-49F8-9A49-D969D543A4AC}" type="pres">
      <dgm:prSet presAssocID="{FF5202E0-B2F6-41F9-8DE4-D051962A5DCA}" presName="sibTrans" presStyleLbl="sibTrans1D1" presStyleIdx="3" presStyleCnt="4"/>
      <dgm:spPr bwMode="auto"/>
    </dgm:pt>
  </dgm:ptLst>
  <dgm:cxnLst>
    <dgm:cxn modelId="{94BBA107-2EA9-4B1E-B694-CA08CD3006BB}" srcId="{E37BE9B8-2BD9-46DE-8BF3-36DF9EB730A0}" destId="{D591CD43-E836-4CDD-B078-066C76F4C4A2}" srcOrd="2" destOrd="0" parTransId="{61183181-A459-4135-89FD-3AEFE054CD5E}" sibTransId="{3702DC77-04F8-4A72-BD05-6D6028C9FDD8}"/>
    <dgm:cxn modelId="{3EECCC12-07B1-47B4-B919-EC1C3D650B41}" type="presOf" srcId="{C35D2363-D3F4-40D4-A293-B5FAA506627F}" destId="{4784163D-5DC3-455F-8629-2A5689EDBBA3}" srcOrd="0" destOrd="0" presId="urn:microsoft.com/office/officeart/2005/8/layout/cycle5"/>
    <dgm:cxn modelId="{740AA025-DFE4-42DB-8A80-1B2538A48F17}" type="presOf" srcId="{2BB8AC3C-1D45-4AC6-80E6-DCBC5D4181B9}" destId="{2947CD11-AFD4-4A14-838F-5374226A4E46}" srcOrd="0" destOrd="0" presId="urn:microsoft.com/office/officeart/2005/8/layout/cycle5"/>
    <dgm:cxn modelId="{27480B31-C68D-47D7-B77A-8CC518D21B65}" type="presOf" srcId="{A7E1B7C7-2732-4C97-9E8D-5131A9E0725D}" destId="{A469218A-FAC1-40B3-AA2F-5E1809F92CD0}" srcOrd="0" destOrd="0" presId="urn:microsoft.com/office/officeart/2005/8/layout/cycle5"/>
    <dgm:cxn modelId="{DFE97B47-D9D8-4E72-A971-A1DACEB07A75}" srcId="{E37BE9B8-2BD9-46DE-8BF3-36DF9EB730A0}" destId="{C35D2363-D3F4-40D4-A293-B5FAA506627F}" srcOrd="1" destOrd="0" parTransId="{618A4CE1-6B64-430E-87C6-1891FFEABFC5}" sibTransId="{BFF3C965-6BED-4F62-B8AE-06BF8782ECBD}"/>
    <dgm:cxn modelId="{70E450A2-CD99-4C9B-B294-E1F58A5441D7}" type="presOf" srcId="{44BFFCCB-56ED-460B-9F16-EC34DDB02D97}" destId="{FD2AA7E0-CBC2-4EEE-AF6B-CD78828C407C}" srcOrd="0" destOrd="0" presId="urn:microsoft.com/office/officeart/2005/8/layout/cycle5"/>
    <dgm:cxn modelId="{3F69A7AC-6EEA-4CA2-B1B5-404C8003C2F7}" srcId="{E37BE9B8-2BD9-46DE-8BF3-36DF9EB730A0}" destId="{2BB8AC3C-1D45-4AC6-80E6-DCBC5D4181B9}" srcOrd="3" destOrd="0" parTransId="{E6538CF9-6D82-4A69-8BF9-4EBD1392D98B}" sibTransId="{FF5202E0-B2F6-41F9-8DE4-D051962A5DCA}"/>
    <dgm:cxn modelId="{250150CF-41D6-4B29-B23E-53896AFA0913}" type="presOf" srcId="{3702DC77-04F8-4A72-BD05-6D6028C9FDD8}" destId="{D85EE75C-22C5-45D6-A5DA-D0E1809476AB}" srcOrd="0" destOrd="0" presId="urn:microsoft.com/office/officeart/2005/8/layout/cycle5"/>
    <dgm:cxn modelId="{610CCFD5-211A-4844-86FE-8FCA311E3482}" type="presOf" srcId="{D591CD43-E836-4CDD-B078-066C76F4C4A2}" destId="{20EDC869-E2C7-4559-8519-7291BB86237B}" srcOrd="0" destOrd="0" presId="urn:microsoft.com/office/officeart/2005/8/layout/cycle5"/>
    <dgm:cxn modelId="{DEEB27DE-C197-4974-9B26-017EBD33023C}" type="presOf" srcId="{E37BE9B8-2BD9-46DE-8BF3-36DF9EB730A0}" destId="{03B0176D-7737-482F-A276-FF78209B1914}" srcOrd="0" destOrd="0" presId="urn:microsoft.com/office/officeart/2005/8/layout/cycle5"/>
    <dgm:cxn modelId="{140CB4E5-AD25-4696-959F-6767608E1ED4}" type="presOf" srcId="{FF5202E0-B2F6-41F9-8DE4-D051962A5DCA}" destId="{6603A08D-AE0E-49F8-9A49-D969D543A4AC}" srcOrd="0" destOrd="0" presId="urn:microsoft.com/office/officeart/2005/8/layout/cycle5"/>
    <dgm:cxn modelId="{83B0F2F9-5ECB-4DA7-8300-9FB2DFD5F288}" type="presOf" srcId="{BFF3C965-6BED-4F62-B8AE-06BF8782ECBD}" destId="{6DE0C3B2-C8D2-42EE-989F-04C4FE5B1E06}" srcOrd="0" destOrd="0" presId="urn:microsoft.com/office/officeart/2005/8/layout/cycle5"/>
    <dgm:cxn modelId="{68F074FC-B763-444F-A803-5924A58664BB}" srcId="{E37BE9B8-2BD9-46DE-8BF3-36DF9EB730A0}" destId="{A7E1B7C7-2732-4C97-9E8D-5131A9E0725D}" srcOrd="0" destOrd="0" parTransId="{5CEEC6F7-1566-4440-A902-05891F138AAD}" sibTransId="{44BFFCCB-56ED-460B-9F16-EC34DDB02D97}"/>
    <dgm:cxn modelId="{066DD0D7-CFE0-4363-A60A-9EAC982B7094}" type="presParOf" srcId="{03B0176D-7737-482F-A276-FF78209B1914}" destId="{A469218A-FAC1-40B3-AA2F-5E1809F92CD0}" srcOrd="0" destOrd="0" presId="urn:microsoft.com/office/officeart/2005/8/layout/cycle5"/>
    <dgm:cxn modelId="{F701C88B-7DC1-4E75-8D96-65887AFF82FE}" type="presParOf" srcId="{03B0176D-7737-482F-A276-FF78209B1914}" destId="{94C5489E-E9B1-404A-84CD-91AFD075F4FD}" srcOrd="1" destOrd="0" presId="urn:microsoft.com/office/officeart/2005/8/layout/cycle5"/>
    <dgm:cxn modelId="{5BE427AD-A317-46D6-B578-A3DB55A226C1}" type="presParOf" srcId="{03B0176D-7737-482F-A276-FF78209B1914}" destId="{FD2AA7E0-CBC2-4EEE-AF6B-CD78828C407C}" srcOrd="2" destOrd="0" presId="urn:microsoft.com/office/officeart/2005/8/layout/cycle5"/>
    <dgm:cxn modelId="{FAF2C4DC-2AEA-4B40-99ED-96D9308DC5B0}" type="presParOf" srcId="{03B0176D-7737-482F-A276-FF78209B1914}" destId="{4784163D-5DC3-455F-8629-2A5689EDBBA3}" srcOrd="3" destOrd="0" presId="urn:microsoft.com/office/officeart/2005/8/layout/cycle5"/>
    <dgm:cxn modelId="{9E31C320-443F-4DEF-8145-A59FE9179203}" type="presParOf" srcId="{03B0176D-7737-482F-A276-FF78209B1914}" destId="{85563E0E-776E-4DC8-8CD0-D2C6C4F59FC8}" srcOrd="4" destOrd="0" presId="urn:microsoft.com/office/officeart/2005/8/layout/cycle5"/>
    <dgm:cxn modelId="{123A8057-AD3D-4A7D-A096-9509A3B8BD4F}" type="presParOf" srcId="{03B0176D-7737-482F-A276-FF78209B1914}" destId="{6DE0C3B2-C8D2-42EE-989F-04C4FE5B1E06}" srcOrd="5" destOrd="0" presId="urn:microsoft.com/office/officeart/2005/8/layout/cycle5"/>
    <dgm:cxn modelId="{386A7015-9951-49E8-8E54-89109E714113}" type="presParOf" srcId="{03B0176D-7737-482F-A276-FF78209B1914}" destId="{20EDC869-E2C7-4559-8519-7291BB86237B}" srcOrd="6" destOrd="0" presId="urn:microsoft.com/office/officeart/2005/8/layout/cycle5"/>
    <dgm:cxn modelId="{25C2B540-7FFC-4CD8-B7E0-66CB61C24CA1}" type="presParOf" srcId="{03B0176D-7737-482F-A276-FF78209B1914}" destId="{0B4AB4BD-B288-45F4-BBF7-5728859DCA0C}" srcOrd="7" destOrd="0" presId="urn:microsoft.com/office/officeart/2005/8/layout/cycle5"/>
    <dgm:cxn modelId="{3C61B307-7E6E-4FE5-A865-CD5A1E2FBB3F}" type="presParOf" srcId="{03B0176D-7737-482F-A276-FF78209B1914}" destId="{D85EE75C-22C5-45D6-A5DA-D0E1809476AB}" srcOrd="8" destOrd="0" presId="urn:microsoft.com/office/officeart/2005/8/layout/cycle5"/>
    <dgm:cxn modelId="{7251D637-E5B5-4F00-BD4F-C39FCA1721E9}" type="presParOf" srcId="{03B0176D-7737-482F-A276-FF78209B1914}" destId="{2947CD11-AFD4-4A14-838F-5374226A4E46}" srcOrd="9" destOrd="0" presId="urn:microsoft.com/office/officeart/2005/8/layout/cycle5"/>
    <dgm:cxn modelId="{D59CCAD8-B522-4E90-874B-F13D0D90EEB9}" type="presParOf" srcId="{03B0176D-7737-482F-A276-FF78209B1914}" destId="{58B2EC2B-9537-4515-B488-558BA1D00A4F}" srcOrd="10" destOrd="0" presId="urn:microsoft.com/office/officeart/2005/8/layout/cycle5"/>
    <dgm:cxn modelId="{B6C924A5-6FC0-4D4C-B37C-4C540C304EAD}" type="presParOf" srcId="{03B0176D-7737-482F-A276-FF78209B1914}" destId="{6603A08D-AE0E-49F8-9A49-D969D543A4AC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9218A-FAC1-40B3-AA2F-5E1809F92CD0}">
      <dsp:nvSpPr>
        <dsp:cNvPr id="0" name=""/>
        <dsp:cNvSpPr/>
      </dsp:nvSpPr>
      <dsp:spPr bwMode="auto">
        <a:xfrm>
          <a:off x="888791" y="77146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rgbClr val="35C4DF"/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/>
            <a:t>JVF DTM</a:t>
          </a:r>
          <a:endParaRPr sz="1100" kern="1200" dirty="0"/>
        </a:p>
      </dsp:txBody>
      <dsp:txXfrm>
        <a:off x="1035790" y="207184"/>
        <a:ext cx="641997" cy="567922"/>
      </dsp:txXfrm>
    </dsp:sp>
    <dsp:sp modelId="{FD2AA7E0-CBC2-4EEE-AF6B-CD78828C407C}">
      <dsp:nvSpPr>
        <dsp:cNvPr id="0" name=""/>
        <dsp:cNvSpPr/>
      </dsp:nvSpPr>
      <dsp:spPr bwMode="auto">
        <a:xfrm>
          <a:off x="371534" y="441634"/>
          <a:ext cx="1824823" cy="1824823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613661" y="184003"/>
              </a:moveTo>
              <a:arcTo wR="1027056" hR="1027056" stAng="18289836" swAng="1315682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4784163D-5DC3-455F-8629-2A5689EDBBA3}">
      <dsp:nvSpPr>
        <dsp:cNvPr id="0" name=""/>
        <dsp:cNvSpPr/>
      </dsp:nvSpPr>
      <dsp:spPr bwMode="auto">
        <a:xfrm>
          <a:off x="1781634" y="1067823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/>
            <a:t>JVF DTM</a:t>
          </a:r>
          <a:endParaRPr sz="1100" kern="1200" dirty="0"/>
        </a:p>
      </dsp:txBody>
      <dsp:txXfrm>
        <a:off x="1928633" y="1197861"/>
        <a:ext cx="641997" cy="567922"/>
      </dsp:txXfrm>
    </dsp:sp>
    <dsp:sp modelId="{6DE0C3B2-C8D2-42EE-989F-04C4FE5B1E06}">
      <dsp:nvSpPr>
        <dsp:cNvPr id="0" name=""/>
        <dsp:cNvSpPr/>
      </dsp:nvSpPr>
      <dsp:spPr bwMode="auto">
        <a:xfrm>
          <a:off x="422444" y="574088"/>
          <a:ext cx="1824823" cy="1824823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886054" y="1590055"/>
              </a:moveTo>
              <a:arcTo wR="1027056" hR="1027056" stAng="1994482" swAng="1315682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20EDC869-E2C7-4559-8519-7291BB86237B}">
      <dsp:nvSpPr>
        <dsp:cNvPr id="0" name=""/>
        <dsp:cNvSpPr/>
      </dsp:nvSpPr>
      <dsp:spPr bwMode="auto">
        <a:xfrm>
          <a:off x="941921" y="1979704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rgbClr val="4D668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/>
            <a:t>IS DTM</a:t>
          </a:r>
          <a:endParaRPr sz="1100" kern="1200" dirty="0"/>
        </a:p>
      </dsp:txBody>
      <dsp:txXfrm>
        <a:off x="1088920" y="2109742"/>
        <a:ext cx="641997" cy="567922"/>
      </dsp:txXfrm>
    </dsp:sp>
    <dsp:sp modelId="{D85EE75C-22C5-45D6-A5DA-D0E1809476AB}">
      <dsp:nvSpPr>
        <dsp:cNvPr id="0" name=""/>
        <dsp:cNvSpPr/>
      </dsp:nvSpPr>
      <dsp:spPr bwMode="auto">
        <a:xfrm>
          <a:off x="426565" y="572878"/>
          <a:ext cx="1824823" cy="1824823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437237" y="1867864"/>
              </a:moveTo>
              <a:arcTo wR="1027056" hR="1027056" stAng="7502955" swAng="1358559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2947CD11-AFD4-4A14-838F-5374226A4E46}">
      <dsp:nvSpPr>
        <dsp:cNvPr id="0" name=""/>
        <dsp:cNvSpPr/>
      </dsp:nvSpPr>
      <dsp:spPr bwMode="auto">
        <a:xfrm>
          <a:off x="-43188" y="1067823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rgbClr val="DB7A21"/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 err="1"/>
            <a:t>GvpDtm</a:t>
          </a:r>
          <a:r>
            <a:rPr lang="cs-CZ" sz="1100" kern="1200" dirty="0"/>
            <a:t> Konektor</a:t>
          </a:r>
        </a:p>
      </dsp:txBody>
      <dsp:txXfrm>
        <a:off x="103811" y="1197861"/>
        <a:ext cx="641997" cy="567922"/>
      </dsp:txXfrm>
    </dsp:sp>
    <dsp:sp modelId="{6603A08D-AE0E-49F8-9A49-D969D543A4AC}">
      <dsp:nvSpPr>
        <dsp:cNvPr id="0" name=""/>
        <dsp:cNvSpPr/>
      </dsp:nvSpPr>
      <dsp:spPr bwMode="auto">
        <a:xfrm>
          <a:off x="475382" y="449684"/>
          <a:ext cx="1824823" cy="1824823"/>
        </a:xfrm>
        <a:custGeom>
          <a:avLst/>
          <a:gdLst/>
          <a:ahLst/>
          <a:cxnLst/>
          <a:rect l="0" t="0" r="0" b="0"/>
          <a:pathLst>
            <a:path>
              <a:moveTo>
                <a:pt x="94324" y="508396"/>
              </a:moveTo>
              <a:arcTo wR="912411" hR="912411" stAng="12376956" swAng="1385723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9218A-FAC1-40B3-AA2F-5E1809F92CD0}">
      <dsp:nvSpPr>
        <dsp:cNvPr id="0" name=""/>
        <dsp:cNvSpPr/>
      </dsp:nvSpPr>
      <dsp:spPr bwMode="auto">
        <a:xfrm>
          <a:off x="888791" y="77146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rgbClr val="35C4DF"/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>
              <a:latin typeface="+mn-lt"/>
            </a:rPr>
            <a:t>GEO</a:t>
          </a:r>
          <a:endParaRPr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>
              <a:latin typeface="+mn-lt"/>
            </a:rPr>
            <a:t>databáze</a:t>
          </a:r>
          <a:endParaRPr sz="1100" kern="1200" dirty="0"/>
        </a:p>
      </dsp:txBody>
      <dsp:txXfrm>
        <a:off x="1035790" y="207184"/>
        <a:ext cx="641997" cy="567922"/>
      </dsp:txXfrm>
    </dsp:sp>
    <dsp:sp modelId="{FD2AA7E0-CBC2-4EEE-AF6B-CD78828C407C}">
      <dsp:nvSpPr>
        <dsp:cNvPr id="0" name=""/>
        <dsp:cNvSpPr/>
      </dsp:nvSpPr>
      <dsp:spPr bwMode="auto">
        <a:xfrm>
          <a:off x="371534" y="441634"/>
          <a:ext cx="1824823" cy="1824823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613661" y="184003"/>
              </a:moveTo>
              <a:arcTo wR="1027056" hR="1027056" stAng="18289836" swAng="1315682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4784163D-5DC3-455F-8629-2A5689EDBBA3}">
      <dsp:nvSpPr>
        <dsp:cNvPr id="0" name=""/>
        <dsp:cNvSpPr/>
      </dsp:nvSpPr>
      <dsp:spPr bwMode="auto">
        <a:xfrm>
          <a:off x="1781634" y="1067823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 err="1"/>
            <a:t>GvpDtm</a:t>
          </a:r>
          <a:r>
            <a:rPr lang="cs-CZ" sz="1100" kern="1200" dirty="0"/>
            <a:t> Import</a:t>
          </a:r>
          <a:endParaRPr sz="1100" kern="1200" dirty="0"/>
        </a:p>
      </dsp:txBody>
      <dsp:txXfrm>
        <a:off x="1928633" y="1197861"/>
        <a:ext cx="641997" cy="567922"/>
      </dsp:txXfrm>
    </dsp:sp>
    <dsp:sp modelId="{6DE0C3B2-C8D2-42EE-989F-04C4FE5B1E06}">
      <dsp:nvSpPr>
        <dsp:cNvPr id="0" name=""/>
        <dsp:cNvSpPr/>
      </dsp:nvSpPr>
      <dsp:spPr bwMode="auto">
        <a:xfrm>
          <a:off x="422444" y="574088"/>
          <a:ext cx="1824823" cy="1824823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1886054" y="1590055"/>
              </a:moveTo>
              <a:arcTo wR="1027056" hR="1027056" stAng="1994482" swAng="1315682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20EDC869-E2C7-4559-8519-7291BB86237B}">
      <dsp:nvSpPr>
        <dsp:cNvPr id="0" name=""/>
        <dsp:cNvSpPr/>
      </dsp:nvSpPr>
      <dsp:spPr bwMode="auto">
        <a:xfrm>
          <a:off x="941921" y="1979704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rgbClr val="4D668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/>
            <a:t>IS DTM</a:t>
          </a:r>
          <a:endParaRPr sz="1100" kern="1200" dirty="0"/>
        </a:p>
      </dsp:txBody>
      <dsp:txXfrm>
        <a:off x="1088920" y="2109742"/>
        <a:ext cx="641997" cy="567922"/>
      </dsp:txXfrm>
    </dsp:sp>
    <dsp:sp modelId="{D85EE75C-22C5-45D6-A5DA-D0E1809476AB}">
      <dsp:nvSpPr>
        <dsp:cNvPr id="0" name=""/>
        <dsp:cNvSpPr/>
      </dsp:nvSpPr>
      <dsp:spPr bwMode="auto">
        <a:xfrm>
          <a:off x="426565" y="572878"/>
          <a:ext cx="1824823" cy="1824823"/>
        </a:xfrm>
        <a:custGeom>
          <a:avLst/>
          <a:gdLst/>
          <a:ahLst/>
          <a:cxnLst/>
          <a:rect l="0" t="0" r="0" b="0"/>
          <a:pathLst>
            <a:path extrusionOk="0">
              <a:moveTo>
                <a:pt x="437237" y="1867864"/>
              </a:moveTo>
              <a:arcTo wR="1027056" hR="1027056" stAng="7502955" swAng="1358559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  <dsp:sp modelId="{2947CD11-AFD4-4A14-838F-5374226A4E46}">
      <dsp:nvSpPr>
        <dsp:cNvPr id="0" name=""/>
        <dsp:cNvSpPr/>
      </dsp:nvSpPr>
      <dsp:spPr bwMode="auto">
        <a:xfrm>
          <a:off x="-43188" y="1067823"/>
          <a:ext cx="935995" cy="827998"/>
        </a:xfrm>
        <a:prstGeom prst="hexagon">
          <a:avLst>
            <a:gd name="adj" fmla="val 25000"/>
            <a:gd name="vf" fmla="val 115470"/>
          </a:avLst>
        </a:prstGeom>
        <a:solidFill>
          <a:srgbClr val="DB7A21"/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cs-CZ" sz="1100" kern="1200" dirty="0" err="1"/>
            <a:t>GvpDtm</a:t>
          </a:r>
          <a:r>
            <a:rPr lang="cs-CZ" sz="1100" kern="1200" dirty="0"/>
            <a:t> Konektor</a:t>
          </a:r>
        </a:p>
      </dsp:txBody>
      <dsp:txXfrm>
        <a:off x="103811" y="1197861"/>
        <a:ext cx="641997" cy="567922"/>
      </dsp:txXfrm>
    </dsp:sp>
    <dsp:sp modelId="{6603A08D-AE0E-49F8-9A49-D969D543A4AC}">
      <dsp:nvSpPr>
        <dsp:cNvPr id="0" name=""/>
        <dsp:cNvSpPr/>
      </dsp:nvSpPr>
      <dsp:spPr bwMode="auto">
        <a:xfrm>
          <a:off x="475382" y="449684"/>
          <a:ext cx="1824823" cy="1824823"/>
        </a:xfrm>
        <a:custGeom>
          <a:avLst/>
          <a:gdLst/>
          <a:ahLst/>
          <a:cxnLst/>
          <a:rect l="0" t="0" r="0" b="0"/>
          <a:pathLst>
            <a:path>
              <a:moveTo>
                <a:pt x="94324" y="508396"/>
              </a:moveTo>
              <a:arcTo wR="912411" hR="912411" stAng="12376956" swAng="1385723"/>
            </a:path>
          </a:pathLst>
        </a:custGeom>
        <a:noFill/>
        <a:ln w="38100" cap="flat" cmpd="sng" algn="ctr">
          <a:solidFill>
            <a:srgbClr val="FFC000"/>
          </a:solidFill>
          <a:prstDash val="solid"/>
          <a:miter lim="800000"/>
          <a:headEnd type="triangle"/>
          <a:tailEnd type="none"/>
        </a:ln>
        <a:effectLst/>
      </dsp:spPr>
      <dsp:style>
        <a:lnRef idx="1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FB989E0-D46B-4DD6-06C1-0EE41591BBE5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CEAB6B-B8C8-6D88-96C5-C270DEB80AAA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893E94-CF76-27F3-CF3D-DE3416741616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567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893E94-CF76-27F3-CF3D-DE3416741616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993761B-5151-6F7C-8870-0CB1A6B3B168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9E0FCC1-A907-704C-3AFA-36C4B2BBFB54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6D2255A-7594-9C46-2AF4-21B9AD2AA4F2}" type="slidenum">
              <a:r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EFA3657-8F4D-A8BF-143B-B3F63A3CC54D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893E94-CF76-27F3-CF3D-DE3416741616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69091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6B5404-1041-6744-7527-62A92A1A59EC}" type="slidenum">
              <a:rPr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24950C3-C80E-D6A0-89D2-64C3E997368B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24950C3-C80E-D6A0-89D2-64C3E997368B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521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D887B89-A477-82F4-DD61-70A8BB5D318B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50D2F55-29E9-EABE-AA33-038B7E0BE3EE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48964F-EF9A-A11B-C4C9-E30D91C27D77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B8E3F68-FB82-3C32-4BAE-FC6150F2297D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893E94-CF76-27F3-CF3D-DE3416741616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9568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17882FD-A61C-12B1-3F72-ADD1406B32BF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Úvodní sníme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cs-CZ"/>
              <a:t>Kliknutím můžete upravit styl předlohy.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99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>
  <p:cSld name="Nadpis a svislý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59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>
  <p:cSld name="Svislý nadpis a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08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1_Úvodní sníme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cs-CZ"/>
              <a:t>Kliknutím můžete upravit styl předlohy.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1_Nadpis a obsa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1_Záhlaví oddíl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1_Dva obsah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1_Porovnání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</p:txBody>
      </p:sp>
      <p:sp>
        <p:nvSpPr>
          <p:cNvPr id="6" name="Zástupný obsah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1_Jenom nadp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1_Prázdn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1_Obsah s titulke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Nadpis a obsa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586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1_Obrázek s titulke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cs-CZ"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1_Nadpis a svislý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1_Svislý nadpis a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>
  <p:cSld name="Záhlaví oddíl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36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>
  <p:cSld name="Dva obsah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482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>
  <p:cSld name="Porovnání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80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>
  <p:cSld name="Jenom nadp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424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Prázdn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19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>
  <p:cSld name="Obsah s titulke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</a:p>
          <a:p>
            <a:pPr lvl="1">
              <a:defRPr/>
            </a:pPr>
            <a:r>
              <a:rPr lang="cs-CZ"/>
              <a:t>Druhá úroveň</a:t>
            </a:r>
          </a:p>
          <a:p>
            <a:pPr lvl="2">
              <a:defRPr/>
            </a:pPr>
            <a:r>
              <a:rPr lang="cs-CZ"/>
              <a:t>Třetí úroveň</a:t>
            </a:r>
          </a:p>
          <a:p>
            <a:pPr lvl="3">
              <a:defRPr/>
            </a:pPr>
            <a:r>
              <a:rPr lang="cs-CZ"/>
              <a:t>Čtvrtá úroveň</a:t>
            </a:r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76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>
  <p:cSld name="Obrázek s titulke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cs-CZ"/>
              <a:t>Kliknutím na ikonu přidáte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144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A3891"/>
            </a:gs>
            <a:gs pos="93000">
              <a:srgbClr val="0A6FD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cs-CZ"/>
              <a:t>Kliknutím lze upravit styl.</a:t>
            </a:r>
            <a:endParaRPr/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cs-CZ"/>
              <a:t>Po kliknutí můžete upravovat styly textu v předloze.</a:t>
            </a:r>
            <a:endParaRPr/>
          </a:p>
          <a:p>
            <a:pPr lvl="1">
              <a:defRPr/>
            </a:pPr>
            <a:r>
              <a:rPr lang="cs-CZ"/>
              <a:t>Druhá úroveň</a:t>
            </a:r>
            <a:endParaRPr/>
          </a:p>
          <a:p>
            <a:pPr lvl="2">
              <a:defRPr/>
            </a:pPr>
            <a:r>
              <a:rPr lang="cs-CZ"/>
              <a:t>Třetí úroveň</a:t>
            </a:r>
            <a:endParaRPr/>
          </a:p>
          <a:p>
            <a:pPr lvl="3">
              <a:defRPr/>
            </a:pPr>
            <a:r>
              <a:rPr lang="cs-CZ"/>
              <a:t>Čtvrtá úroveň</a:t>
            </a:r>
            <a:endParaRPr/>
          </a:p>
          <a:p>
            <a:pPr lvl="4">
              <a:defRPr/>
            </a:pPr>
            <a:r>
              <a:rPr lang="cs-CZ"/>
              <a:t>Pátá úroveň</a:t>
            </a:r>
            <a:endParaRPr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FE41D8-7BE2-4C0D-99BC-BF37C3EE3390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7286C7-3F2C-4AD6-85C2-03E418766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30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l" defTabSz="914400" eaLnBrk="1" hangingPunct="1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4.png"/><Relationship Id="rId18" Type="http://schemas.openxmlformats.org/officeDocument/2006/relationships/image" Target="../media/image28.sv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7.png"/><Relationship Id="rId25" Type="http://schemas.openxmlformats.org/officeDocument/2006/relationships/image" Target="../media/image38.png"/><Relationship Id="rId2" Type="http://schemas.openxmlformats.org/officeDocument/2006/relationships/video" Target="../media/media1.mp4"/><Relationship Id="rId16" Type="http://schemas.openxmlformats.org/officeDocument/2006/relationships/image" Target="../media/image29.png"/><Relationship Id="rId20" Type="http://schemas.openxmlformats.org/officeDocument/2006/relationships/image" Target="../media/image6.svg"/><Relationship Id="rId1" Type="http://schemas.microsoft.com/office/2007/relationships/media" Target="../media/media1.mp4"/><Relationship Id="rId6" Type="http://schemas.openxmlformats.org/officeDocument/2006/relationships/image" Target="../media/image2.svg"/><Relationship Id="rId11" Type="http://schemas.openxmlformats.org/officeDocument/2006/relationships/image" Target="../media/image20.png"/><Relationship Id="rId24" Type="http://schemas.openxmlformats.org/officeDocument/2006/relationships/image" Target="../media/image15.svg"/><Relationship Id="rId5" Type="http://schemas.openxmlformats.org/officeDocument/2006/relationships/image" Target="../media/image1.png"/><Relationship Id="rId15" Type="http://schemas.openxmlformats.org/officeDocument/2006/relationships/image" Target="../media/image9.png"/><Relationship Id="rId23" Type="http://schemas.openxmlformats.org/officeDocument/2006/relationships/image" Target="../media/image14.png"/><Relationship Id="rId10" Type="http://schemas.openxmlformats.org/officeDocument/2006/relationships/image" Target="../media/image19.svg"/><Relationship Id="rId19" Type="http://schemas.openxmlformats.org/officeDocument/2006/relationships/image" Target="../media/image5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8.png"/><Relationship Id="rId14" Type="http://schemas.openxmlformats.org/officeDocument/2006/relationships/image" Target="../media/image25.png"/><Relationship Id="rId22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5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4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39.png"/><Relationship Id="rId5" Type="http://schemas.openxmlformats.org/officeDocument/2006/relationships/image" Target="../media/image16.png"/><Relationship Id="rId15" Type="http://schemas.openxmlformats.org/officeDocument/2006/relationships/image" Target="../media/image29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9.png"/><Relationship Id="rId2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27.png"/><Relationship Id="rId26" Type="http://schemas.openxmlformats.org/officeDocument/2006/relationships/image" Target="../media/image13.svg"/><Relationship Id="rId3" Type="http://schemas.openxmlformats.org/officeDocument/2006/relationships/image" Target="../media/image1.png"/><Relationship Id="rId21" Type="http://schemas.openxmlformats.org/officeDocument/2006/relationships/image" Target="../media/image44.pn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42.png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1.jp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24" Type="http://schemas.openxmlformats.org/officeDocument/2006/relationships/image" Target="../media/image6.svg"/><Relationship Id="rId5" Type="http://schemas.openxmlformats.org/officeDocument/2006/relationships/image" Target="../media/image16.png"/><Relationship Id="rId15" Type="http://schemas.openxmlformats.org/officeDocument/2006/relationships/image" Target="../media/image40.jpg"/><Relationship Id="rId23" Type="http://schemas.openxmlformats.org/officeDocument/2006/relationships/image" Target="../media/image5.png"/><Relationship Id="rId28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45.png"/><Relationship Id="rId27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41.jp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40.jp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27.png"/><Relationship Id="rId26" Type="http://schemas.openxmlformats.org/officeDocument/2006/relationships/image" Target="../media/image13.svg"/><Relationship Id="rId3" Type="http://schemas.openxmlformats.org/officeDocument/2006/relationships/image" Target="../media/image1.png"/><Relationship Id="rId21" Type="http://schemas.openxmlformats.org/officeDocument/2006/relationships/image" Target="../media/image44.pn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42.png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1.jp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24" Type="http://schemas.openxmlformats.org/officeDocument/2006/relationships/image" Target="../media/image6.svg"/><Relationship Id="rId5" Type="http://schemas.openxmlformats.org/officeDocument/2006/relationships/image" Target="../media/image16.png"/><Relationship Id="rId15" Type="http://schemas.openxmlformats.org/officeDocument/2006/relationships/image" Target="../media/image40.jpg"/><Relationship Id="rId23" Type="http://schemas.openxmlformats.org/officeDocument/2006/relationships/image" Target="../media/image5.png"/><Relationship Id="rId28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45.png"/><Relationship Id="rId27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29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6.png"/><Relationship Id="rId2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6.png"/><Relationship Id="rId18" Type="http://schemas.openxmlformats.org/officeDocument/2006/relationships/image" Target="../media/image30.png"/><Relationship Id="rId3" Type="http://schemas.openxmlformats.org/officeDocument/2006/relationships/image" Target="../media/image1.png"/><Relationship Id="rId21" Type="http://schemas.openxmlformats.org/officeDocument/2006/relationships/image" Target="../media/image6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5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24" Type="http://schemas.openxmlformats.org/officeDocument/2006/relationships/image" Target="../media/image14.png"/><Relationship Id="rId5" Type="http://schemas.openxmlformats.org/officeDocument/2006/relationships/image" Target="../media/image16.png"/><Relationship Id="rId15" Type="http://schemas.openxmlformats.org/officeDocument/2006/relationships/image" Target="../media/image28.svg"/><Relationship Id="rId23" Type="http://schemas.openxmlformats.org/officeDocument/2006/relationships/image" Target="../media/image13.svg"/><Relationship Id="rId10" Type="http://schemas.openxmlformats.org/officeDocument/2006/relationships/image" Target="../media/image21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7.png"/><Relationship Id="rId2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8.svg"/><Relationship Id="rId26" Type="http://schemas.openxmlformats.org/officeDocument/2006/relationships/image" Target="../media/image15.svg"/><Relationship Id="rId3" Type="http://schemas.openxmlformats.org/officeDocument/2006/relationships/image" Target="../media/image1.png"/><Relationship Id="rId21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image" Target="../media/image26.png"/><Relationship Id="rId17" Type="http://schemas.openxmlformats.org/officeDocument/2006/relationships/image" Target="../media/image27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32.jpeg"/><Relationship Id="rId24" Type="http://schemas.openxmlformats.org/officeDocument/2006/relationships/image" Target="../media/image13.svg"/><Relationship Id="rId5" Type="http://schemas.openxmlformats.org/officeDocument/2006/relationships/image" Target="../media/image16.png"/><Relationship Id="rId15" Type="http://schemas.openxmlformats.org/officeDocument/2006/relationships/image" Target="../media/image33.png"/><Relationship Id="rId23" Type="http://schemas.openxmlformats.org/officeDocument/2006/relationships/image" Target="../media/image12.png"/><Relationship Id="rId10" Type="http://schemas.openxmlformats.org/officeDocument/2006/relationships/image" Target="../media/image21.svg"/><Relationship Id="rId19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diagramColors" Target="../diagrams/colors1.xml"/><Relationship Id="rId26" Type="http://schemas.openxmlformats.org/officeDocument/2006/relationships/image" Target="../media/image28.svg"/><Relationship Id="rId3" Type="http://schemas.openxmlformats.org/officeDocument/2006/relationships/image" Target="../media/image1.png"/><Relationship Id="rId21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diagramQuickStyle" Target="../diagrams/quickStyle1.xml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diagramLayout" Target="../diagrams/layout1.xml"/><Relationship Id="rId20" Type="http://schemas.openxmlformats.org/officeDocument/2006/relationships/diagramData" Target="../diagrams/data2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24" Type="http://schemas.microsoft.com/office/2007/relationships/diagramDrawing" Target="../diagrams/drawing2.xml"/><Relationship Id="rId32" Type="http://schemas.openxmlformats.org/officeDocument/2006/relationships/image" Target="../media/image15.svg"/><Relationship Id="rId5" Type="http://schemas.openxmlformats.org/officeDocument/2006/relationships/image" Target="../media/image16.png"/><Relationship Id="rId15" Type="http://schemas.openxmlformats.org/officeDocument/2006/relationships/diagramData" Target="../diagrams/data1.xml"/><Relationship Id="rId23" Type="http://schemas.openxmlformats.org/officeDocument/2006/relationships/diagramColors" Target="../diagrams/colors2.xml"/><Relationship Id="rId28" Type="http://schemas.openxmlformats.org/officeDocument/2006/relationships/image" Target="../media/image6.svg"/><Relationship Id="rId10" Type="http://schemas.openxmlformats.org/officeDocument/2006/relationships/image" Target="../media/image21.svg"/><Relationship Id="rId19" Type="http://schemas.microsoft.com/office/2007/relationships/diagramDrawing" Target="../diagrams/drawing1.xml"/><Relationship Id="rId31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diagramQuickStyle" Target="../diagrams/quickStyle2.xml"/><Relationship Id="rId27" Type="http://schemas.openxmlformats.org/officeDocument/2006/relationships/image" Target="../media/image5.png"/><Relationship Id="rId30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7.png"/><Relationship Id="rId20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24" Type="http://schemas.openxmlformats.org/officeDocument/2006/relationships/image" Target="../media/image15.sv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14.png"/><Relationship Id="rId10" Type="http://schemas.openxmlformats.org/officeDocument/2006/relationships/image" Target="../media/image21.svg"/><Relationship Id="rId19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36.png"/><Relationship Id="rId3" Type="http://schemas.openxmlformats.org/officeDocument/2006/relationships/image" Target="../media/image1.png"/><Relationship Id="rId21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7.png"/><Relationship Id="rId20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24" Type="http://schemas.openxmlformats.org/officeDocument/2006/relationships/image" Target="../media/image15.sv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14.png"/><Relationship Id="rId10" Type="http://schemas.openxmlformats.org/officeDocument/2006/relationships/image" Target="../media/image21.svg"/><Relationship Id="rId19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8.sv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13.sv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5" Type="http://schemas.openxmlformats.org/officeDocument/2006/relationships/image" Target="../media/image29.png"/><Relationship Id="rId23" Type="http://schemas.openxmlformats.org/officeDocument/2006/relationships/image" Target="../media/image15.svg"/><Relationship Id="rId10" Type="http://schemas.openxmlformats.org/officeDocument/2006/relationships/image" Target="../media/image21.svg"/><Relationship Id="rId19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37.png"/><Relationship Id="rId2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FCA24A66-FF30-7CD0-62FA-0E55B87EA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7939" y="4908400"/>
            <a:ext cx="1318614" cy="116808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 bwMode="auto">
          <a:xfrm>
            <a:off x="4311104" y="3557955"/>
            <a:ext cx="6097491" cy="769441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Digit</a:t>
            </a:r>
            <a:r>
              <a:rPr lang="cs-CZ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á</a:t>
            </a:r>
            <a:r>
              <a:rPr lang="en-US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ln</a:t>
            </a:r>
            <a:r>
              <a:rPr lang="cs-CZ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í</a:t>
            </a:r>
            <a:r>
              <a:rPr lang="en-US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 </a:t>
            </a:r>
            <a:r>
              <a:rPr lang="cs-CZ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Mapa </a:t>
            </a:r>
            <a:r>
              <a:rPr lang="cs-CZ" sz="4400" b="1" dirty="0">
                <a:solidFill>
                  <a:srgbClr val="CF8D35"/>
                </a:solidFill>
                <a:latin typeface="Univers Condensed Light" panose="020B0306020202040204" pitchFamily="34" charset="0"/>
              </a:rPr>
              <a:t>ČR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53" name="Grafický objekt 52" descr="Značka se souvislou výplní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6" name="Grafický objekt 55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058" name="TextovéPole 1057"/>
          <p:cNvSpPr txBox="1"/>
          <p:nvPr/>
        </p:nvSpPr>
        <p:spPr bwMode="auto">
          <a:xfrm>
            <a:off x="7472396" y="27824"/>
            <a:ext cx="2347438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1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1059" name="TextovéPole 1058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1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2" name="Grafický objekt 1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4" name="Grafický objekt 3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6" name="Grafický objekt 5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186234AE-DBDD-079C-86EC-9D5B17D68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051B68E7-B8F1-26F1-984F-7431F9681E7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043" name="Grafický objekt 104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041" name="Grafický objekt 1040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1038" name="Grafický objekt 1037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1047" name="Grafický objekt 1046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1B2A7C69-BD64-3630-4111-BDDDAE52676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044" name="TextovéPole 1043"/>
          <p:cNvSpPr txBox="1"/>
          <p:nvPr/>
        </p:nvSpPr>
        <p:spPr bwMode="auto">
          <a:xfrm>
            <a:off x="1199150" y="5384637"/>
            <a:ext cx="3706307" cy="83099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4800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Dušan Stránský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045" name="TextovéPole 1044"/>
          <p:cNvSpPr txBox="1"/>
          <p:nvPr/>
        </p:nvSpPr>
        <p:spPr bwMode="auto">
          <a:xfrm>
            <a:off x="8178803" y="5384637"/>
            <a:ext cx="3370944" cy="83099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4800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Martin Turek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39" name="Grafický objekt 38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 bwMode="auto">
          <a:xfrm>
            <a:off x="2000225" y="1822811"/>
            <a:ext cx="7715299" cy="1674384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sp>
        <p:nvSpPr>
          <p:cNvPr id="1060" name="TextovéPole 1059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 dirty="0">
              <a:latin typeface="Univers Condensed Light" panose="020B0306020202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24EF81C7-0E5D-D000-A15B-C9AEA37B08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E708D50A-2E5E-A5C2-3D38-791E26791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C608A1C6-0BA4-1D01-3752-C2572ED071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1F7FBE26-C8FE-74BE-F25A-C5517A130C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90EF7E59-1467-FB43-18D9-D05F0FF636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19244A4B-D3E6-C696-6B47-3EB31FEA9B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30" name="Grafický objekt 29">
            <a:extLst>
              <a:ext uri="{FF2B5EF4-FFF2-40B4-BE49-F238E27FC236}">
                <a16:creationId xmlns:a16="http://schemas.microsoft.com/office/drawing/2014/main" id="{90476EDB-B727-8E95-0D1E-FB1E2B0629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37C57D66-DBD8-2BA2-B8C3-BE1D0A07FA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42407" y="566699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3D Cloud </a:t>
            </a:r>
            <a:r>
              <a:rPr lang="cs-CZ" sz="4000" b="1" dirty="0" err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Viewer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/Editor</a:t>
            </a: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5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5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25B76DB-2E16-9A1A-143E-8F5A3721BE7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BB440809-921F-F7FB-DA3F-DAED6C832F3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63472C70-CF46-901C-DC36-B4FCB20AEE8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9431382D-0CC0-147D-F240-93F4B6782E9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  <p:pic>
        <p:nvPicPr>
          <p:cNvPr id="15" name="video3Dcloud">
            <a:hlinkClick r:id="" action="ppaction://media"/>
            <a:extLst>
              <a:ext uri="{FF2B5EF4-FFF2-40B4-BE49-F238E27FC236}">
                <a16:creationId xmlns:a16="http://schemas.microsoft.com/office/drawing/2014/main" id="{93E1843D-6B40-B771-43B4-3CEFCD183C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424757" y="1344805"/>
            <a:ext cx="9342485" cy="5021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48B6095F-1042-AFB0-4D09-9A4B59F8B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0AF75283-891D-06E8-8C90-AD1D3CE68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6BFA3B56-2EBD-1B80-D2F1-DC76A669D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2C5FD054-F766-F398-D393-B4AC7A9CA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50FD0C60-1F6B-3394-964A-5ADF5FCB4A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BAA5F4C4-3191-27D4-BC0C-B6E20E7F5E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E62240DF-ABB0-9A91-F7A4-FA26E97EC8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69961BF2-FCA3-1478-0FD3-F9DCC7ABDF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43B26B70-6D3E-0BD3-1EB7-2EFE96902B3B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89836" y="1648483"/>
            <a:ext cx="9048239" cy="4448718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Kontakt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4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4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52B33339-D336-B2FF-86DC-5B4F21630C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FC5F0FDB-C0A9-B409-0E8F-7AC3AF8D2C4A}"/>
              </a:ext>
            </a:extLst>
          </p:cNvPr>
          <p:cNvSpPr txBox="1"/>
          <p:nvPr/>
        </p:nvSpPr>
        <p:spPr bwMode="auto">
          <a:xfrm>
            <a:off x="1706195" y="2682764"/>
            <a:ext cx="4528267" cy="2946897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Martin Turek</a:t>
            </a:r>
            <a:endParaRPr lang="cs-CZ" sz="3200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  <a:p>
            <a:pPr>
              <a:lnSpc>
                <a:spcPct val="150000"/>
              </a:lnSpc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Tel.: +420 777 613 144</a:t>
            </a:r>
          </a:p>
          <a:p>
            <a:pPr>
              <a:lnSpc>
                <a:spcPct val="150000"/>
              </a:lnSpc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E-mail: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dtm@geovap.cz</a:t>
            </a:r>
          </a:p>
          <a:p>
            <a:pPr>
              <a:lnSpc>
                <a:spcPct val="150000"/>
              </a:lnSpc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Web: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www.geovap.com</a:t>
            </a:r>
            <a:endParaRPr sz="3200" dirty="0">
              <a:solidFill>
                <a:srgbClr val="CF8D35"/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9146918D-7ADC-0B92-9C5B-78614DB8518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B44F63D-8EE3-1C85-4F15-2BA2501D5D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44B065BD-81DC-4195-43B0-4645E018861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42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3413EC6C-DD8E-6BB5-36F0-761E6B89B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4442CEBC-F390-E2F2-AA03-120691A9D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30" name="Grafický objekt 29">
            <a:extLst>
              <a:ext uri="{FF2B5EF4-FFF2-40B4-BE49-F238E27FC236}">
                <a16:creationId xmlns:a16="http://schemas.microsoft.com/office/drawing/2014/main" id="{49B42A9A-FC63-DA2B-FDD5-8A9CBAA45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32" name="Grafický objekt 31">
            <a:extLst>
              <a:ext uri="{FF2B5EF4-FFF2-40B4-BE49-F238E27FC236}">
                <a16:creationId xmlns:a16="http://schemas.microsoft.com/office/drawing/2014/main" id="{DA9D67C5-6BD8-0F79-8FCE-644BCE13B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33" name="Grafický objekt 32">
            <a:extLst>
              <a:ext uri="{FF2B5EF4-FFF2-40B4-BE49-F238E27FC236}">
                <a16:creationId xmlns:a16="http://schemas.microsoft.com/office/drawing/2014/main" id="{34B76C44-3A33-E380-C71A-2F6CD4B441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34" name="Grafický objekt 33">
            <a:extLst>
              <a:ext uri="{FF2B5EF4-FFF2-40B4-BE49-F238E27FC236}">
                <a16:creationId xmlns:a16="http://schemas.microsoft.com/office/drawing/2014/main" id="{8E328E25-588C-9191-8EFB-4F380D6C72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35" name="Grafický objekt 34">
            <a:extLst>
              <a:ext uri="{FF2B5EF4-FFF2-40B4-BE49-F238E27FC236}">
                <a16:creationId xmlns:a16="http://schemas.microsoft.com/office/drawing/2014/main" id="{44F4E58E-19E2-1FD6-77FF-A9264D5B09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36" name="Grafický objekt 35">
            <a:extLst>
              <a:ext uri="{FF2B5EF4-FFF2-40B4-BE49-F238E27FC236}">
                <a16:creationId xmlns:a16="http://schemas.microsoft.com/office/drawing/2014/main" id="{4D2382F9-5CD6-2B22-07D7-1288DF62F9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42407" y="566699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Produkty, nástroje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935374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5">
            <a:alphaModFix/>
          </a:blip>
          <a:stretch/>
        </p:blipFill>
        <p:spPr bwMode="auto">
          <a:xfrm>
            <a:off x="1062000" y="4300625"/>
            <a:ext cx="3221219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6">
            <a:alphaModFix/>
          </a:blip>
          <a:stretch/>
        </p:blipFill>
        <p:spPr bwMode="auto">
          <a:xfrm>
            <a:off x="4834014" y="4302000"/>
            <a:ext cx="2644694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7">
            <a:alphaModFix/>
          </a:blip>
          <a:srcRect l="11604" t="551" b="8157"/>
          <a:stretch/>
        </p:blipFill>
        <p:spPr bwMode="auto">
          <a:xfrm>
            <a:off x="8048407" y="4300625"/>
            <a:ext cx="3663938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21" name="TextovéPole 20"/>
          <p:cNvSpPr txBox="1"/>
          <p:nvPr/>
        </p:nvSpPr>
        <p:spPr bwMode="auto">
          <a:xfrm>
            <a:off x="1813562" y="1295883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GvpDtm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 Import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 bwMode="auto">
          <a:xfrm>
            <a:off x="5149279" y="1296000"/>
            <a:ext cx="2322521" cy="95410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GvpDtm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 Konektor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 bwMode="auto">
          <a:xfrm>
            <a:off x="4746461" y="2999067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>
                <a:latin typeface="Univers Condensed Light" panose="020B0306020202040204" pitchFamily="34" charset="0"/>
                <a:ea typeface="Verdana"/>
              </a:rPr>
              <a:t>GvpDtm Import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 bwMode="auto">
          <a:xfrm>
            <a:off x="8719116" y="1305315"/>
            <a:ext cx="2727511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Marushka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/GS WE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52B33339-D336-B2FF-86DC-5B4F21630C5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8" name="Obrázek 27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D3525F49-2980-4BFF-5243-DCF048A3485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0" y="1843200"/>
            <a:ext cx="3235251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31" name="Obrázek 30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F25AC582-1E12-310B-EDCA-660BED25ECC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600" y="1843200"/>
            <a:ext cx="2755097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F53BF2BB-C8A5-066C-78B9-D2FA069DA44C}"/>
              </a:ext>
            </a:extLst>
          </p:cNvPr>
          <p:cNvSpPr txBox="1"/>
          <p:nvPr/>
        </p:nvSpPr>
        <p:spPr bwMode="auto">
          <a:xfrm>
            <a:off x="227136" y="68086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F9B1FDD3-24DA-0588-4F9F-D6CDC78BA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460" y="1843200"/>
            <a:ext cx="3038400" cy="19296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3" name="TextovéPole 22"/>
          <p:cNvSpPr txBox="1"/>
          <p:nvPr/>
        </p:nvSpPr>
        <p:spPr bwMode="auto">
          <a:xfrm>
            <a:off x="1767904" y="3777405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3D </a:t>
            </a: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GeoDesign</a:t>
            </a:r>
            <a:endParaRPr lang="cs-CZ" sz="2800" b="1" dirty="0"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25" name="TextovéPole 24"/>
          <p:cNvSpPr txBox="1"/>
          <p:nvPr/>
        </p:nvSpPr>
        <p:spPr bwMode="auto">
          <a:xfrm>
            <a:off x="5307722" y="3776400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GeoStore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 V6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 bwMode="auto">
          <a:xfrm>
            <a:off x="8267693" y="3776400"/>
            <a:ext cx="3235317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3D Cloud </a:t>
            </a: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Viewer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/Editor</a:t>
            </a:r>
          </a:p>
        </p:txBody>
      </p:sp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797059FB-07FE-8A0A-BEBB-AE25B609FFB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0842FD84-F420-501F-BB5F-3C1483B0148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37" name="Grafický objekt 36">
            <a:extLst>
              <a:ext uri="{FF2B5EF4-FFF2-40B4-BE49-F238E27FC236}">
                <a16:creationId xmlns:a16="http://schemas.microsoft.com/office/drawing/2014/main" id="{F089DACC-4D18-5A89-5425-7DAAF93E9EF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D403707-08D3-05E6-35A6-D1C3789BE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28687B59-21E7-D63B-78B7-94BF64179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C6A561DB-EF9C-4D04-628D-7FBF7514A4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DA259707-379E-5136-F52B-B2047C47C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A5DFB756-735B-1887-895C-16C719635F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5B9D946-9548-4A35-1199-4C89D397D3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6A392F6A-B403-3147-08D0-75CD26700E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A4A07826-F283-B805-C194-1A48590A8C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42407" y="566699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GeoStore</a:t>
            </a:r>
            <a:r>
              <a:rPr lang="cs-CZ" sz="4000" baseline="3000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®</a:t>
            </a:r>
            <a:r>
              <a:rPr lang="cs-CZ" sz="4000" b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 V6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12462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/>
          <a:stretch/>
        </p:blipFill>
        <p:spPr bwMode="auto">
          <a:xfrm>
            <a:off x="2874462" y="1399289"/>
            <a:ext cx="6703348" cy="4918217"/>
          </a:xfrm>
          <a:prstGeom prst="rect">
            <a:avLst/>
          </a:prstGeom>
          <a:noFill/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167761B-F1D1-8708-62E4-C15C3D48C8A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2B2B2CC1-BB28-BCD0-F767-F53C9FB8D6F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706041F5-E66E-7C0E-BB84-33D7379CC4C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CA406E7-CB8B-C8D5-CD19-6C37F5741B8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80C8203A-8D4B-002C-73BA-08DBE1B34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8B39F073-267D-7232-C46A-ACCE12C70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7D4F2646-C2F4-4A0E-ADD4-03388BDE9C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A8FE2A50-058F-7480-4606-85F775802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BD2A091A-B7A4-A5D5-ED64-5D9096ADC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83F10CED-E380-967E-1EA1-E47C8F28A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F213953-C8A4-C1C2-8D0B-BB63E2563D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C2E4C85C-D0A0-15D0-3A6D-5FB0EACC88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 err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GeoStore</a:t>
            </a:r>
            <a:r>
              <a:rPr lang="cs-CZ" sz="4000" baseline="300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®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 V6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31369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 bwMode="auto">
          <a:xfrm>
            <a:off x="738000" y="1784200"/>
            <a:ext cx="10926098" cy="4165692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719138" indent="-719138">
              <a:lnSpc>
                <a:spcPct val="12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 pro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 ČR</a:t>
            </a:r>
            <a:endParaRPr lang="cs-CZ" sz="3200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  <a:p>
            <a:pPr marL="719138" indent="-719138">
              <a:lnSpc>
                <a:spcPct val="12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 pro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inženýrskou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geodézii</a:t>
            </a:r>
            <a:endParaRPr sz="3200"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12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 pro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katastr nemovitostí</a:t>
            </a:r>
            <a:endParaRPr sz="3200" dirty="0">
              <a:solidFill>
                <a:srgbClr val="D37C21"/>
              </a:solidFill>
              <a:latin typeface="Univers Condensed Light" panose="020B0306020202040204" pitchFamily="34" charset="0"/>
              <a:ea typeface="Verdana"/>
            </a:endParaRPr>
          </a:p>
          <a:p>
            <a:pPr marL="285750" indent="-720000">
              <a:lnSpc>
                <a:spcPct val="12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 pro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E.GD, 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a.s. a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ČEZ Distribuce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, a.s. podle aktuální metodiky</a:t>
            </a:r>
            <a:endParaRPr lang="cs-CZ"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12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 pro tvorbu mapových podkladů a digitálních map komunikací podle předpisu B2/C1 v rámci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ŘSD 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ČR</a:t>
            </a:r>
            <a:endParaRPr lang="cs-CZ"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12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Projektování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pozemkových úprav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D4CB5F34-6AB2-701C-9BCF-AE0553A062B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94B42DA1-3E09-A829-21AD-ACE5D2EB626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073D01F4-C2C1-31D6-D561-E1F27DB3EC4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1EFC77EC-5E47-5A95-B16B-86D202976A0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9D3BA7A0-46C4-C8F7-28E2-8D56B9DAC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378E840C-AE2E-1345-2CB7-1AA7A18FD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BC55CE51-77AC-25B6-ABCD-36E22A257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B2087790-F56C-29F1-5A96-6849632B3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2A0E3867-B792-771E-627C-1F91B6B83B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96D3913-EF86-195C-4514-DC9AAA1556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685B3E16-5CD5-C245-9808-B79A3188D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CBC98B6D-0E81-6857-120E-456CC56864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42407" y="566699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3D GeoDesign</a:t>
            </a: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18399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/>
          <a:stretch/>
        </p:blipFill>
        <p:spPr bwMode="auto">
          <a:xfrm>
            <a:off x="2119888" y="1508337"/>
            <a:ext cx="7862316" cy="4736109"/>
          </a:xfrm>
          <a:prstGeom prst="rect">
            <a:avLst/>
          </a:prstGeom>
          <a:noFill/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D5FDF1C-D3E3-F694-BD60-850858C5BAA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5F99538D-1E6F-8A25-15A3-59745A54A8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4ED6AFEA-04FC-BE85-2826-DA72BC2EE4E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51E4274F-9C96-1203-E009-F04ED3AB358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1B29E150-4CC1-253C-BB12-C99BA3A4D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1F02B32C-1D6B-981B-2B36-C5BCF9677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C3000B34-79BE-8B63-196B-5CE98739FA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F9D35E5-25C5-0256-0580-1F05B9F00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F979194D-D445-E6DD-3F8E-FA54E26D73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EE628DEF-F80B-145A-1967-EEF1F7108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978578A7-22FB-BE72-1CAD-509C372B60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F0549A99-E7DE-E3C8-060B-F3B32E6695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3D </a:t>
            </a:r>
            <a:r>
              <a:rPr lang="cs-CZ" sz="4000" b="1" dirty="0" err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GeoDesign</a:t>
            </a:r>
            <a:endParaRPr lang="cs-CZ" sz="4000" b="1" dirty="0">
              <a:solidFill>
                <a:srgbClr val="CF8D35"/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 bwMode="auto">
          <a:xfrm>
            <a:off x="737999" y="1828800"/>
            <a:ext cx="10354739" cy="401757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719138" indent="-719138">
              <a:lnSpc>
                <a:spcPct val="13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Pokročilé nástroje pro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systémové vyhodnocování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z LAS/LAZ a panoramatických snímků</a:t>
            </a:r>
            <a:endParaRPr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13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Využito pro pořízení úvodních dat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 ČR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Efektivní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vyhodnocování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elementů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Nadstavby pro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 Krajů 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– editace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E889D17-ECA7-280B-CAE3-2F837963AD6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153F77B2-58BF-4BF5-4994-A0AA07A536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AC2E104-E8C3-BE35-1505-82FC6F0DFF7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467BD5BD-8B99-4083-D316-DEE0C9D59F7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13B17E52-77C9-7024-97D8-41AFC73BD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BB967358-A495-09D6-9970-D8838EC96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30" name="Grafický objekt 29">
            <a:extLst>
              <a:ext uri="{FF2B5EF4-FFF2-40B4-BE49-F238E27FC236}">
                <a16:creationId xmlns:a16="http://schemas.microsoft.com/office/drawing/2014/main" id="{54A65292-DA62-9F49-512D-8E4763B38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32" name="Grafický objekt 31">
            <a:extLst>
              <a:ext uri="{FF2B5EF4-FFF2-40B4-BE49-F238E27FC236}">
                <a16:creationId xmlns:a16="http://schemas.microsoft.com/office/drawing/2014/main" id="{CF2686A6-D4B1-296B-B43F-C14460DBB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33" name="Grafický objekt 32">
            <a:extLst>
              <a:ext uri="{FF2B5EF4-FFF2-40B4-BE49-F238E27FC236}">
                <a16:creationId xmlns:a16="http://schemas.microsoft.com/office/drawing/2014/main" id="{4F1714E2-BC16-F526-CD58-689E56E379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34" name="Grafický objekt 33">
            <a:extLst>
              <a:ext uri="{FF2B5EF4-FFF2-40B4-BE49-F238E27FC236}">
                <a16:creationId xmlns:a16="http://schemas.microsoft.com/office/drawing/2014/main" id="{D284BE40-B545-BFF7-B2FC-397072981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35" name="Grafický objekt 34">
            <a:extLst>
              <a:ext uri="{FF2B5EF4-FFF2-40B4-BE49-F238E27FC236}">
                <a16:creationId xmlns:a16="http://schemas.microsoft.com/office/drawing/2014/main" id="{4D420709-800F-1A74-D1A4-9DDD8FA61C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36" name="Grafický objekt 35">
            <a:extLst>
              <a:ext uri="{FF2B5EF4-FFF2-40B4-BE49-F238E27FC236}">
                <a16:creationId xmlns:a16="http://schemas.microsoft.com/office/drawing/2014/main" id="{CC0728CA-8CA4-FA6F-5664-F54BD3050A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42407" y="566699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Shrnutí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3785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5">
            <a:alphaModFix/>
          </a:blip>
          <a:stretch/>
        </p:blipFill>
        <p:spPr bwMode="auto">
          <a:xfrm>
            <a:off x="1062000" y="4300625"/>
            <a:ext cx="3221219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6">
            <a:alphaModFix/>
          </a:blip>
          <a:stretch/>
        </p:blipFill>
        <p:spPr bwMode="auto">
          <a:xfrm>
            <a:off x="4834014" y="4302000"/>
            <a:ext cx="2644694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7">
            <a:alphaModFix/>
          </a:blip>
          <a:srcRect l="11604" t="551" b="8157"/>
          <a:stretch/>
        </p:blipFill>
        <p:spPr bwMode="auto">
          <a:xfrm>
            <a:off x="8048407" y="4300625"/>
            <a:ext cx="3663938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21" name="TextovéPole 20"/>
          <p:cNvSpPr txBox="1"/>
          <p:nvPr/>
        </p:nvSpPr>
        <p:spPr bwMode="auto">
          <a:xfrm>
            <a:off x="1813562" y="1295883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GvpDtm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 Import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 bwMode="auto">
          <a:xfrm>
            <a:off x="5149279" y="1296000"/>
            <a:ext cx="2322521" cy="95410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GvpDtm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 Konektor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 bwMode="auto">
          <a:xfrm>
            <a:off x="4746461" y="2999067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>
                <a:latin typeface="Univers Condensed Light" panose="020B0306020202040204" pitchFamily="34" charset="0"/>
                <a:ea typeface="Verdana"/>
              </a:rPr>
              <a:t>GvpDtm Import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 bwMode="auto">
          <a:xfrm>
            <a:off x="8719116" y="1305315"/>
            <a:ext cx="2322521" cy="95410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Marushka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/GS WE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52B33339-D336-B2FF-86DC-5B4F21630C5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8" name="Obrázek 27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D3525F49-2980-4BFF-5243-DCF048A3485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0" y="1843200"/>
            <a:ext cx="3235251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31" name="Obrázek 30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F25AC582-1E12-310B-EDCA-660BED25ECC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600" y="1843200"/>
            <a:ext cx="2755097" cy="19404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F53BF2BB-C8A5-066C-78B9-D2FA069DA44C}"/>
              </a:ext>
            </a:extLst>
          </p:cNvPr>
          <p:cNvSpPr txBox="1"/>
          <p:nvPr/>
        </p:nvSpPr>
        <p:spPr bwMode="auto">
          <a:xfrm>
            <a:off x="227136" y="68086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F9B1FDD3-24DA-0588-4F9F-D6CDC78BA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460" y="1843200"/>
            <a:ext cx="3038400" cy="19296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3" name="TextovéPole 22"/>
          <p:cNvSpPr txBox="1"/>
          <p:nvPr/>
        </p:nvSpPr>
        <p:spPr bwMode="auto">
          <a:xfrm>
            <a:off x="1767904" y="3777405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3D </a:t>
            </a: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GeoDesign</a:t>
            </a:r>
            <a:endParaRPr lang="cs-CZ" sz="2800" b="1" dirty="0"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25" name="TextovéPole 24"/>
          <p:cNvSpPr txBox="1"/>
          <p:nvPr/>
        </p:nvSpPr>
        <p:spPr bwMode="auto">
          <a:xfrm>
            <a:off x="5307722" y="3776400"/>
            <a:ext cx="2164078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GeoStore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 V6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 bwMode="auto">
          <a:xfrm>
            <a:off x="8267693" y="3776400"/>
            <a:ext cx="3235317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3D Cloud </a:t>
            </a:r>
            <a:r>
              <a:rPr lang="cs-CZ" sz="2800" b="1" dirty="0" err="1">
                <a:latin typeface="Univers Condensed Light" panose="020B0306020202040204" pitchFamily="34" charset="0"/>
                <a:ea typeface="Verdana"/>
              </a:rPr>
              <a:t>Viewer</a:t>
            </a:r>
            <a:r>
              <a:rPr lang="cs-CZ" sz="2800" b="1" dirty="0">
                <a:latin typeface="Univers Condensed Light" panose="020B0306020202040204" pitchFamily="34" charset="0"/>
                <a:ea typeface="Verdana"/>
              </a:rPr>
              <a:t>/Editor</a:t>
            </a:r>
          </a:p>
        </p:txBody>
      </p:sp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C05DAAAA-78AF-B6FD-DE43-0C6189359E9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1D9BAF8-8F33-7E9C-0559-28F864CCDC9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37" name="Grafický objekt 36">
            <a:extLst>
              <a:ext uri="{FF2B5EF4-FFF2-40B4-BE49-F238E27FC236}">
                <a16:creationId xmlns:a16="http://schemas.microsoft.com/office/drawing/2014/main" id="{6E0EF17A-0416-CB51-2E0A-405E7DD2B14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69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13710847-A673-8F52-3512-878B453F1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1A775C94-E173-0EE3-F0E6-C379AE60A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384D22EF-C8DB-B62B-18FE-E5DF269130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48913BE1-FF78-DAF1-6856-475D35C68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D8FE9DCE-586E-3672-17B5-AE20F44EBD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AE91464-301D-CAE7-A545-E54140CC23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2A7FDEA-37F3-C045-6F7D-44CA4977D6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A71B4DA9-A228-C6C9-A7D4-6C4D6D6753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3D Cloud </a:t>
            </a:r>
            <a:r>
              <a:rPr lang="cs-CZ" sz="4000" b="1" dirty="0" err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Viewer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/Editor</a:t>
            </a: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6" y="27824"/>
            <a:ext cx="2347438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6" name="TextovéPole 5"/>
          <p:cNvSpPr txBox="1"/>
          <p:nvPr/>
        </p:nvSpPr>
        <p:spPr bwMode="auto">
          <a:xfrm>
            <a:off x="738000" y="1828800"/>
            <a:ext cx="9367186" cy="3857916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720000">
              <a:lnSpc>
                <a:spcPct val="130000"/>
              </a:lnSpc>
              <a:buBlip>
                <a:blip r:embed="rId14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Vše v jednom prostředí ve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webovém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prohlížeči</a:t>
            </a:r>
            <a:endParaRPr sz="3200"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4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3D zobrazení dat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JVF DTM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z klienta</a:t>
            </a:r>
            <a:endParaRPr sz="3200"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4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3D zobrazení LAS – integrace dat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ČÚZK</a:t>
            </a:r>
            <a:endParaRPr sz="3200"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4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3D zobrazení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panoramatických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snímků</a:t>
            </a:r>
            <a:endParaRPr sz="3200"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4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3D měření, barevné klasifikace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LAS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a </a:t>
            </a:r>
            <a:r>
              <a:rPr lang="cs-CZ" sz="3200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JVF DTM</a:t>
            </a:r>
            <a:endParaRPr sz="3200"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30000"/>
              </a:lnSpc>
              <a:buBlip>
                <a:blip r:embed="rId14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Základní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3D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editační nástroje</a:t>
            </a:r>
            <a:endParaRPr sz="3200" dirty="0">
              <a:latin typeface="Univers Condensed Light" panose="020B0306020202040204" pitchFamily="34" charset="0"/>
            </a:endParaRPr>
          </a:p>
        </p:txBody>
      </p:sp>
      <p:pic>
        <p:nvPicPr>
          <p:cNvPr id="7" name="Grafický objekt 6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754160-B1AF-F9FC-188D-5EA75A3ED21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CDC54FBB-5A4A-64C6-0C4E-7CE8DEBB090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8BFA3CF8-0D5E-5D1A-A68D-7F0998515E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C8296899-7EF0-55F5-4EB1-E17DF2BC40D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0FB020B-D186-09FB-78B5-C1DEC9AA1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EBA2F7F6-3AC5-D173-C043-B8AC38DF3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6E9A622-F7B4-1BA0-65F5-944B419FD8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02F70C55-B328-D6B3-F374-291F6ABB3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E01B3D4D-7581-188D-2E6D-1E8CD6623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99CC47-28F4-231C-91D6-B5C7AF0E0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63F14C46-799B-CC32-4900-1818D00FDC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37230DD8-F367-A2A1-1CD2-4ED2AB7DAD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56" name="Grafický objekt 55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4" name="TextovéPole 3"/>
          <p:cNvSpPr txBox="1"/>
          <p:nvPr/>
        </p:nvSpPr>
        <p:spPr bwMode="auto">
          <a:xfrm>
            <a:off x="736838" y="2398606"/>
            <a:ext cx="7084200" cy="3320396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540000">
              <a:lnSpc>
                <a:spcPct val="150000"/>
              </a:lnSpc>
              <a:buBlip>
                <a:blip r:embed="rId13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Více než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30 let 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zkušeností v DTM</a:t>
            </a:r>
            <a:endParaRPr sz="3600" dirty="0">
              <a:latin typeface="Univers Condensed Light" panose="020B0306020202040204" pitchFamily="34" charset="0"/>
            </a:endParaRPr>
          </a:p>
          <a:p>
            <a:pPr marL="285750" indent="-540000">
              <a:lnSpc>
                <a:spcPct val="150000"/>
              </a:lnSpc>
              <a:buBlip>
                <a:blip r:embed="rId13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Spolupráce s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VSP a samosprávou</a:t>
            </a:r>
            <a:endParaRPr sz="3600" dirty="0">
              <a:solidFill>
                <a:srgbClr val="D37C21"/>
              </a:solidFill>
              <a:latin typeface="Univers Condensed Light" panose="020B0306020202040204" pitchFamily="34" charset="0"/>
              <a:ea typeface="Verdana"/>
            </a:endParaRPr>
          </a:p>
          <a:p>
            <a:pPr marL="285750" indent="-540000">
              <a:lnSpc>
                <a:spcPct val="150000"/>
              </a:lnSpc>
              <a:buBlip>
                <a:blip r:embed="rId13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Spolupráce na řešení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IS DTM</a:t>
            </a:r>
            <a:endParaRPr sz="3600" dirty="0">
              <a:solidFill>
                <a:srgbClr val="D37C21"/>
              </a:solidFill>
              <a:latin typeface="Univers Condensed Light" panose="020B0306020202040204" pitchFamily="34" charset="0"/>
              <a:ea typeface="Verdana"/>
            </a:endParaRPr>
          </a:p>
          <a:p>
            <a:pPr marL="285750" indent="-540000">
              <a:lnSpc>
                <a:spcPct val="150000"/>
              </a:lnSpc>
              <a:buBlip>
                <a:blip r:embed="rId13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Tvorba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v rámci datových zakázek</a:t>
            </a:r>
            <a:endParaRPr sz="3600" dirty="0">
              <a:latin typeface="Univers Condensed Light" panose="020B030602020204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 bwMode="auto">
          <a:xfrm>
            <a:off x="1548881" y="465486"/>
            <a:ext cx="6132683" cy="144655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Komplexní </a:t>
            </a:r>
            <a:r>
              <a:rPr lang="cs-CZ" sz="88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DTM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 řešení</a:t>
            </a:r>
            <a:endParaRPr b="1" dirty="0">
              <a:latin typeface="Univers Condensed Light" panose="020B030602020204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1" name="Grafický objekt 10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sp>
        <p:nvSpPr>
          <p:cNvPr id="14" name="TextovéPole 13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6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15" name="TextovéPole 14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6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10" name="Grafický objekt 9"/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17" name="Obrázek 16" descr="Obsah obrázku mapa, atlas, text&#10;&#10;Popis byl vytvořen automaticky">
            <a:extLst>
              <a:ext uri="{FF2B5EF4-FFF2-40B4-BE49-F238E27FC236}">
                <a16:creationId xmlns:a16="http://schemas.microsoft.com/office/drawing/2014/main" id="{A7B3E6AF-7502-AE1A-AC79-D6B2630ED26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37524" y="3931306"/>
            <a:ext cx="3939568" cy="2145181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3" name="Obrázek 2" descr="Obsah obrázku mapa, atlas, text&#10;&#10;Popis byl vytvořen automaticky">
            <a:extLst>
              <a:ext uri="{FF2B5EF4-FFF2-40B4-BE49-F238E27FC236}">
                <a16:creationId xmlns:a16="http://schemas.microsoft.com/office/drawing/2014/main" id="{1DEB8797-C32B-7C71-2D8E-309662218F3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832" y="1821477"/>
            <a:ext cx="3579054" cy="218607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4E915526-963C-B63B-665B-46D5DD31409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DCAD056D-4565-DA3F-1465-91CB2BBA5AA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00767222-6767-37A2-7A1D-ABF0D8694A3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B428B524-54E7-9E38-EB98-A419024DF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3A88CE14-5453-E523-FA55-B38F35097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F209867C-7496-7EB1-F4D3-0BE27072FE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C920899-4A30-ADFB-3E7F-256DF8A64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12F3D95E-646C-D534-0773-9BB7C225C6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7F7A7F5D-0BC4-7F45-2AA9-BD5A10203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0E8C45DD-69F2-FFEF-DA58-DE5445DB7A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04DAC929-FB0A-A748-F067-46B7B20E8A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17" name="Obrázek 16" descr="Obsah obrázku vozidlo, Pozemní vozidlo, venku, obloha&#10;&#10;Popis byl vytvořen automaticky">
            <a:extLst>
              <a:ext uri="{FF2B5EF4-FFF2-40B4-BE49-F238E27FC236}">
                <a16:creationId xmlns:a16="http://schemas.microsoft.com/office/drawing/2014/main" id="{25099E0E-9019-F0C2-B2E1-76D3C734F3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0157" y="4260449"/>
            <a:ext cx="2640000" cy="19800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7" name="TextovéPole 6"/>
          <p:cNvSpPr txBox="1"/>
          <p:nvPr/>
        </p:nvSpPr>
        <p:spPr bwMode="auto">
          <a:xfrm>
            <a:off x="736838" y="4456766"/>
            <a:ext cx="2921153" cy="1200329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 marL="285750" indent="-285750">
              <a:buBlip>
                <a:blip r:embed="rId12"/>
              </a:buBlip>
              <a:defRPr>
                <a:solidFill>
                  <a:schemeClr val="bg1">
                    <a:lumMod val="85000"/>
                  </a:schemeClr>
                </a:solidFill>
                <a:latin typeface="Verdana"/>
                <a:ea typeface="Verdana"/>
              </a:defRPr>
            </a:lvl1pPr>
          </a:lstStyle>
          <a:p>
            <a:pPr indent="-432000">
              <a:defRPr/>
            </a:pPr>
            <a:r>
              <a:rPr lang="cs-CZ" sz="2400" dirty="0">
                <a:latin typeface="Univers Condensed Light" panose="020B0306020202040204" pitchFamily="34" charset="0"/>
              </a:rPr>
              <a:t>Pořizování </a:t>
            </a:r>
          </a:p>
          <a:p>
            <a:pPr indent="-432000">
              <a:defRPr/>
            </a:pPr>
            <a:r>
              <a:rPr lang="cs-CZ" sz="2400" dirty="0">
                <a:latin typeface="Univers Condensed Light" panose="020B0306020202040204" pitchFamily="34" charset="0"/>
              </a:rPr>
              <a:t>Editace</a:t>
            </a:r>
          </a:p>
          <a:p>
            <a:pPr indent="-432000">
              <a:defRPr/>
            </a:pPr>
            <a:r>
              <a:rPr lang="cs-CZ" sz="2400" dirty="0">
                <a:latin typeface="Univers Condensed Light" panose="020B0306020202040204" pitchFamily="34" charset="0"/>
              </a:rPr>
              <a:t>Prohlížení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56" name="Grafický objekt 5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8712180" y="2410000"/>
            <a:ext cx="3149895" cy="19800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38100"/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6">
            <a:alphaModFix/>
          </a:blip>
          <a:stretch/>
        </p:blipFill>
        <p:spPr bwMode="auto">
          <a:xfrm>
            <a:off x="7774043" y="1034189"/>
            <a:ext cx="2782067" cy="19800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4" name="TextovéPole 3"/>
          <p:cNvSpPr txBox="1"/>
          <p:nvPr/>
        </p:nvSpPr>
        <p:spPr bwMode="auto">
          <a:xfrm>
            <a:off x="736838" y="2398606"/>
            <a:ext cx="2755125" cy="1569660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Cloudové služby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Nástroje</a:t>
            </a:r>
          </a:p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Produkty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Datové služby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 bwMode="auto">
          <a:xfrm>
            <a:off x="3550563" y="4482825"/>
            <a:ext cx="4459594" cy="1200329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 marL="285750" indent="-285750">
              <a:buBlip>
                <a:blip r:embed="rId12"/>
              </a:buBlip>
              <a:defRPr>
                <a:solidFill>
                  <a:schemeClr val="bg1">
                    <a:lumMod val="85000"/>
                  </a:schemeClr>
                </a:solidFill>
                <a:latin typeface="Verdana"/>
                <a:ea typeface="Verdana"/>
              </a:defRPr>
            </a:lvl1pPr>
          </a:lstStyle>
          <a:p>
            <a:pPr indent="-432000">
              <a:defRPr/>
            </a:pPr>
            <a:r>
              <a:rPr lang="cs-CZ" sz="2400" dirty="0">
                <a:latin typeface="Univers Condensed Light" panose="020B0306020202040204" pitchFamily="34" charset="0"/>
              </a:rPr>
              <a:t>ZPS – Základní prostorová situace</a:t>
            </a:r>
            <a:endParaRPr dirty="0">
              <a:latin typeface="Univers Condensed Light" panose="020B0306020202040204" pitchFamily="34" charset="0"/>
            </a:endParaRPr>
          </a:p>
          <a:p>
            <a:pPr indent="-432000">
              <a:defRPr/>
            </a:pPr>
            <a:r>
              <a:rPr lang="cs-CZ" sz="2400" dirty="0">
                <a:latin typeface="Univers Condensed Light" panose="020B0306020202040204" pitchFamily="34" charset="0"/>
              </a:rPr>
              <a:t>TI – Technická infrastruktura</a:t>
            </a:r>
            <a:endParaRPr dirty="0">
              <a:latin typeface="Univers Condensed Light" panose="020B0306020202040204" pitchFamily="34" charset="0"/>
            </a:endParaRPr>
          </a:p>
          <a:p>
            <a:pPr indent="-432000">
              <a:defRPr/>
            </a:pPr>
            <a:r>
              <a:rPr lang="cs-CZ" sz="2400" dirty="0">
                <a:latin typeface="Univers Condensed Light" panose="020B0306020202040204" pitchFamily="34" charset="0"/>
              </a:rPr>
              <a:t>DI – Dopravní infrastruktura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 bwMode="auto">
          <a:xfrm>
            <a:off x="3556047" y="2404494"/>
            <a:ext cx="6132683" cy="1569660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Geodeti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Vlastník, Správce, Provozovatel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Správci sítí, Kraje a Obce</a:t>
            </a:r>
          </a:p>
          <a:p>
            <a:pPr marL="285750" indent="-432000">
              <a:buBlip>
                <a:blip r:embed="rId12"/>
              </a:buBlip>
              <a:defRPr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Registrace IS DMVS</a:t>
            </a:r>
            <a:endParaRPr lang="cs-CZ" sz="2400" dirty="0">
              <a:latin typeface="Univers Condensed Light" panose="020B030602020204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1" name="Grafický objekt 10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sp>
        <p:nvSpPr>
          <p:cNvPr id="14" name="TextovéPole 13"/>
          <p:cNvSpPr txBox="1"/>
          <p:nvPr/>
        </p:nvSpPr>
        <p:spPr bwMode="auto">
          <a:xfrm>
            <a:off x="7472395" y="27824"/>
            <a:ext cx="2347439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9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15" name="TextovéPole 14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9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10" name="Grafický objekt 9"/>
          <p:cNvPicPr>
            <a:picLocks noChangeAspect="1"/>
          </p:cNvPicPr>
          <p:nvPr/>
        </p:nvPicPr>
        <p:blipFill>
          <a:blip r:embed="rId20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B395D4D-E4D7-F0A8-4792-6D86717C1CE2}"/>
              </a:ext>
            </a:extLst>
          </p:cNvPr>
          <p:cNvSpPr txBox="1"/>
          <p:nvPr/>
        </p:nvSpPr>
        <p:spPr bwMode="auto">
          <a:xfrm>
            <a:off x="1548881" y="465486"/>
            <a:ext cx="6132683" cy="144655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Komplexní </a:t>
            </a:r>
            <a:r>
              <a:rPr lang="cs-CZ" sz="88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3D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 řešení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28" name="Grafický objekt 27" descr="Značka se souvislou výplní">
            <a:extLst>
              <a:ext uri="{FF2B5EF4-FFF2-40B4-BE49-F238E27FC236}">
                <a16:creationId xmlns:a16="http://schemas.microsoft.com/office/drawing/2014/main" id="{B663D652-EF92-5DD1-2B2C-AD599A22758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132BD336-602A-AF23-EEF3-6975097D27C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30" name="Grafický objekt 29">
            <a:extLst>
              <a:ext uri="{FF2B5EF4-FFF2-40B4-BE49-F238E27FC236}">
                <a16:creationId xmlns:a16="http://schemas.microsoft.com/office/drawing/2014/main" id="{CFCE4B15-A561-9437-06E0-9729916FC7D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7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B7A245EB-8DF6-91EB-8441-2AFED834F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EDE7F00E-B840-2C03-157A-0F6C277B3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2151E3CE-0C47-8CA0-8EE9-97AFF10520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3500CB94-D677-BF91-529F-167C769DC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28F07D2B-2847-B502-CF2F-529EAEE92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EA3F8A38-46D8-E8E6-61E8-E8D8925F0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4827B9F1-8020-A71C-FB3F-A8087740EF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CCD8C7D5-A19E-7D00-678D-3041717FB2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9243117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Zpracování DTI - Vlastník Správce Provozovatel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6" y="27824"/>
            <a:ext cx="2347438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 bwMode="auto">
          <a:xfrm>
            <a:off x="931687" y="1963580"/>
            <a:ext cx="10402011" cy="3251146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720000">
              <a:lnSpc>
                <a:spcPct val="200000"/>
              </a:lnSpc>
              <a:buBlip>
                <a:blip r:embed="rId15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Proces správy dat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TI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,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DI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a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ZPS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200000"/>
              </a:lnSpc>
              <a:buBlip>
                <a:blip r:embed="rId15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GEOVAP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 Konektor 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– vkládání TI, DI dat do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endParaRPr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200000"/>
              </a:lnSpc>
              <a:buBlip>
                <a:blip r:embed="rId15"/>
              </a:buBlip>
              <a:defRPr/>
            </a:pP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GEOVAP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 Import 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– pravidelné zpracování 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JVF</a:t>
            </a:r>
            <a:r>
              <a:rPr lang="cs-CZ" sz="36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 </a:t>
            </a:r>
            <a:r>
              <a:rPr lang="cs-CZ" sz="36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DTM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3FC77304-29D9-6F10-80C8-F74EBE71C8C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59C11476-1C9A-20FA-A049-5F4612A14E0B}"/>
              </a:ext>
            </a:extLst>
          </p:cNvPr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DA918EBE-7566-5107-7FE9-389B527BF73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42BD9A9E-8658-D5C7-256C-790E536CDA4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4C8B7E6F-B950-8EB8-57FD-695C8667050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6BB616B4-A589-5B24-B53E-0E75FDBF00D7}"/>
              </a:ext>
            </a:extLst>
          </p:cNvPr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32" name="Grafický objekt 31">
            <a:extLst>
              <a:ext uri="{FF2B5EF4-FFF2-40B4-BE49-F238E27FC236}">
                <a16:creationId xmlns:a16="http://schemas.microsoft.com/office/drawing/2014/main" id="{D8942796-1558-53A5-7AD7-67E4BDD6B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33" name="Grafický objekt 32">
            <a:extLst>
              <a:ext uri="{FF2B5EF4-FFF2-40B4-BE49-F238E27FC236}">
                <a16:creationId xmlns:a16="http://schemas.microsoft.com/office/drawing/2014/main" id="{42410EA0-66AB-0CB0-F783-1A6D78940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34" name="Grafický objekt 33">
            <a:extLst>
              <a:ext uri="{FF2B5EF4-FFF2-40B4-BE49-F238E27FC236}">
                <a16:creationId xmlns:a16="http://schemas.microsoft.com/office/drawing/2014/main" id="{1B1F6712-6B33-E871-4349-799A86E6D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35" name="Grafický objekt 34">
            <a:extLst>
              <a:ext uri="{FF2B5EF4-FFF2-40B4-BE49-F238E27FC236}">
                <a16:creationId xmlns:a16="http://schemas.microsoft.com/office/drawing/2014/main" id="{94A52AC7-5848-AF8F-F190-34D95B264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41" name="Grafický objekt 40">
            <a:extLst>
              <a:ext uri="{FF2B5EF4-FFF2-40B4-BE49-F238E27FC236}">
                <a16:creationId xmlns:a16="http://schemas.microsoft.com/office/drawing/2014/main" id="{3D02777D-2B00-0C45-A1D5-C76AF1D368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42" name="Grafický objekt 41">
            <a:extLst>
              <a:ext uri="{FF2B5EF4-FFF2-40B4-BE49-F238E27FC236}">
                <a16:creationId xmlns:a16="http://schemas.microsoft.com/office/drawing/2014/main" id="{CBC2E91B-B84D-3C84-444B-FEE31B6AC2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43" name="Grafický objekt 42">
            <a:extLst>
              <a:ext uri="{FF2B5EF4-FFF2-40B4-BE49-F238E27FC236}">
                <a16:creationId xmlns:a16="http://schemas.microsoft.com/office/drawing/2014/main" id="{37D99727-957A-506B-A93B-0250A87859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44" name="Grafický objekt 43">
            <a:extLst>
              <a:ext uri="{FF2B5EF4-FFF2-40B4-BE49-F238E27FC236}">
                <a16:creationId xmlns:a16="http://schemas.microsoft.com/office/drawing/2014/main" id="{895A9DFF-682E-7825-F636-AC464640B0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F2B2FC12-3110-D48C-49EA-DD528A9BD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751800"/>
            <a:ext cx="5816396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it-IT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Proces správy dat 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TI</a:t>
            </a:r>
            <a:r>
              <a:rPr lang="it-IT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, 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DI</a:t>
            </a:r>
            <a:r>
              <a:rPr lang="it-IT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 a ZPS</a:t>
            </a:r>
            <a:endParaRPr lang="cs-CZ" sz="4000" b="1" dirty="0">
              <a:solidFill>
                <a:srgbClr val="CF8D35"/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45071" y="272012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47439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16" name="Jednoduché závorky 15"/>
          <p:cNvSpPr/>
          <p:nvPr/>
        </p:nvSpPr>
        <p:spPr bwMode="auto">
          <a:xfrm>
            <a:off x="1802495" y="2249424"/>
            <a:ext cx="3446070" cy="4014947"/>
          </a:xfrm>
          <a:prstGeom prst="bracketPair">
            <a:avLst>
              <a:gd name="adj" fmla="val 16667"/>
            </a:avLst>
          </a:prstGeom>
          <a:ln w="571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cs-CZ">
              <a:latin typeface="Univers Condensed Light" panose="020B0306020202040204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 bwMode="auto">
          <a:xfrm>
            <a:off x="1299144" y="1505852"/>
            <a:ext cx="4555241" cy="1077218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 algn="ctr">
              <a:defRPr/>
            </a:pPr>
            <a:r>
              <a:rPr lang="cs-CZ" sz="3200" b="1" dirty="0">
                <a:latin typeface="Univers Condensed Light" panose="020B0306020202040204" pitchFamily="34" charset="0"/>
                <a:ea typeface="Verdana"/>
              </a:rPr>
              <a:t>Malé obce a VSP</a:t>
            </a:r>
            <a:endParaRPr dirty="0">
              <a:latin typeface="Univers Condensed Light" panose="020B0306020202040204" pitchFamily="34" charset="0"/>
            </a:endParaRPr>
          </a:p>
          <a:p>
            <a:pPr algn="ctr">
              <a:defRPr/>
            </a:pPr>
            <a:r>
              <a:rPr lang="cs-CZ" sz="3200" b="1" dirty="0">
                <a:latin typeface="Univers Condensed Light" panose="020B0306020202040204" pitchFamily="34" charset="0"/>
                <a:ea typeface="Verdana"/>
              </a:rPr>
              <a:t>TI/DI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1" name="Jednoduché závorky 20"/>
          <p:cNvSpPr/>
          <p:nvPr/>
        </p:nvSpPr>
        <p:spPr bwMode="auto">
          <a:xfrm>
            <a:off x="7085838" y="2196953"/>
            <a:ext cx="3483864" cy="4014947"/>
          </a:xfrm>
          <a:prstGeom prst="bracketPair">
            <a:avLst>
              <a:gd name="adj" fmla="val 16667"/>
            </a:avLst>
          </a:prstGeom>
          <a:ln w="571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cs-CZ">
              <a:latin typeface="Univers Condensed Light" panose="020B0306020202040204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 bwMode="auto">
          <a:xfrm>
            <a:off x="7105287" y="1462760"/>
            <a:ext cx="3689123" cy="1077218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 algn="ctr">
              <a:defRPr/>
            </a:pPr>
            <a:r>
              <a:rPr lang="cs-CZ" sz="3200" b="1" dirty="0">
                <a:latin typeface="Univers Condensed Light" panose="020B0306020202040204" pitchFamily="34" charset="0"/>
                <a:ea typeface="Verdana"/>
              </a:rPr>
              <a:t>Střední a velké VSP</a:t>
            </a:r>
            <a:endParaRPr dirty="0">
              <a:latin typeface="Univers Condensed Light" panose="020B0306020202040204" pitchFamily="34" charset="0"/>
            </a:endParaRPr>
          </a:p>
          <a:p>
            <a:pPr algn="ctr">
              <a:defRPr/>
            </a:pPr>
            <a:r>
              <a:rPr lang="cs-CZ" sz="3200" b="1" dirty="0">
                <a:latin typeface="Univers Condensed Light" panose="020B0306020202040204" pitchFamily="34" charset="0"/>
                <a:ea typeface="Verdana"/>
              </a:rPr>
              <a:t>TI/DI</a:t>
            </a:r>
            <a:endParaRPr dirty="0">
              <a:latin typeface="Univers Condensed Light" panose="020B0306020202040204" pitchFamily="34" charset="0"/>
            </a:endParaRPr>
          </a:p>
        </p:txBody>
      </p:sp>
      <p:graphicFrame>
        <p:nvGraphicFramePr>
          <p:cNvPr id="24" name="Diagram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409523"/>
              </p:ext>
            </p:extLst>
          </p:nvPr>
        </p:nvGraphicFramePr>
        <p:xfrm>
          <a:off x="2141307" y="3319815"/>
          <a:ext cx="2674442" cy="2963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25" name="TextovéPole 24"/>
          <p:cNvSpPr txBox="1"/>
          <p:nvPr/>
        </p:nvSpPr>
        <p:spPr bwMode="auto">
          <a:xfrm>
            <a:off x="1925193" y="2529155"/>
            <a:ext cx="145487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 algn="ctr">
              <a:defRPr/>
            </a:pPr>
            <a:r>
              <a:rPr lang="cs-CZ" sz="1600" b="1" dirty="0">
                <a:latin typeface="Univers Condensed Light" panose="020B0306020202040204" pitchFamily="34" charset="0"/>
                <a:ea typeface="Verdana"/>
              </a:rPr>
              <a:t>3D Cloud </a:t>
            </a:r>
            <a:r>
              <a:rPr lang="cs-CZ" sz="1600" b="1" dirty="0" err="1">
                <a:latin typeface="Univers Condensed Light" panose="020B0306020202040204" pitchFamily="34" charset="0"/>
                <a:ea typeface="Verdana"/>
              </a:rPr>
              <a:t>Viewer</a:t>
            </a:r>
            <a:endParaRPr lang="cs-CZ" sz="1600" b="1" dirty="0">
              <a:latin typeface="Univers Condensed Light" panose="020B0306020202040204" pitchFamily="34" charset="0"/>
              <a:ea typeface="Verdana"/>
            </a:endParaRPr>
          </a:p>
          <a:p>
            <a:pPr algn="ctr">
              <a:defRPr/>
            </a:pPr>
            <a:r>
              <a:rPr lang="cs-CZ" sz="1600" b="1" dirty="0">
                <a:latin typeface="Univers Condensed Light" panose="020B0306020202040204" pitchFamily="34" charset="0"/>
                <a:ea typeface="Verdana"/>
              </a:rPr>
              <a:t>(prohlížení)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 bwMode="auto">
          <a:xfrm>
            <a:off x="3760019" y="2524616"/>
            <a:ext cx="130570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 algn="ctr">
              <a:defRPr/>
            </a:pPr>
            <a:r>
              <a:rPr lang="cs-CZ" sz="1600" b="1" dirty="0" err="1">
                <a:latin typeface="Univers Condensed Light" panose="020B0306020202040204" pitchFamily="34" charset="0"/>
                <a:ea typeface="Verdana"/>
              </a:rPr>
              <a:t>GeoStore</a:t>
            </a:r>
            <a:r>
              <a:rPr lang="cs-CZ" sz="1600" b="1" dirty="0">
                <a:latin typeface="Univers Condensed Light" panose="020B0306020202040204" pitchFamily="34" charset="0"/>
                <a:ea typeface="Verdana"/>
              </a:rPr>
              <a:t> V6</a:t>
            </a:r>
            <a:endParaRPr dirty="0">
              <a:latin typeface="Univers Condensed Light" panose="020B0306020202040204" pitchFamily="34" charset="0"/>
            </a:endParaRPr>
          </a:p>
          <a:p>
            <a:pPr algn="ctr">
              <a:defRPr/>
            </a:pPr>
            <a:r>
              <a:rPr lang="cs-CZ" sz="1600" b="1" dirty="0">
                <a:latin typeface="Univers Condensed Light" panose="020B0306020202040204" pitchFamily="34" charset="0"/>
                <a:ea typeface="Verdana"/>
              </a:rPr>
              <a:t>(Geodet - GAD)</a:t>
            </a:r>
            <a:endParaRPr dirty="0">
              <a:latin typeface="Univers Condensed Light" panose="020B0306020202040204" pitchFamily="34" charset="0"/>
            </a:endParaRPr>
          </a:p>
        </p:txBody>
      </p:sp>
      <p:cxnSp>
        <p:nvCxnSpPr>
          <p:cNvPr id="28" name="Přímá spojnice se šipkou 27"/>
          <p:cNvCxnSpPr>
            <a:cxnSpLocks/>
            <a:endCxn id="25" idx="2"/>
          </p:cNvCxnSpPr>
          <p:nvPr/>
        </p:nvCxnSpPr>
        <p:spPr bwMode="auto">
          <a:xfrm flipH="1" flipV="1">
            <a:off x="2652632" y="3113930"/>
            <a:ext cx="360697" cy="433942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miter lim="800000"/>
            <a:headEnd type="none"/>
            <a:tailEnd type="triangle"/>
          </a:ln>
          <a:effectLst/>
        </p:spPr>
      </p:cxnSp>
      <p:cxnSp>
        <p:nvCxnSpPr>
          <p:cNvPr id="30" name="Přímá spojnice se šipkou 29"/>
          <p:cNvCxnSpPr>
            <a:cxnSpLocks/>
            <a:stCxn id="26" idx="2"/>
          </p:cNvCxnSpPr>
          <p:nvPr/>
        </p:nvCxnSpPr>
        <p:spPr bwMode="auto">
          <a:xfrm flipH="1">
            <a:off x="3927472" y="3109391"/>
            <a:ext cx="485399" cy="433942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miter lim="800000"/>
            <a:headEnd type="none"/>
            <a:tailEnd type="triangle"/>
          </a:ln>
          <a:effectLst/>
        </p:spPr>
      </p:cxnSp>
      <p:graphicFrame>
        <p:nvGraphicFramePr>
          <p:cNvPr id="36" name="Diagram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68654"/>
              </p:ext>
            </p:extLst>
          </p:nvPr>
        </p:nvGraphicFramePr>
        <p:xfrm>
          <a:off x="7457661" y="3325782"/>
          <a:ext cx="2674442" cy="2963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37" name="TextovéPole 36"/>
          <p:cNvSpPr txBox="1"/>
          <p:nvPr/>
        </p:nvSpPr>
        <p:spPr bwMode="auto">
          <a:xfrm>
            <a:off x="7241548" y="2535122"/>
            <a:ext cx="156468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 algn="ctr">
              <a:defRPr/>
            </a:pPr>
            <a:r>
              <a:rPr lang="cs-CZ" sz="1600" b="1" dirty="0" err="1">
                <a:latin typeface="Univers Condensed Light" panose="020B0306020202040204" pitchFamily="34" charset="0"/>
                <a:ea typeface="Verdana"/>
              </a:rPr>
              <a:t>Marushka</a:t>
            </a:r>
            <a:r>
              <a:rPr lang="cs-CZ" sz="1600" b="1" dirty="0">
                <a:latin typeface="Univers Condensed Light" panose="020B0306020202040204" pitchFamily="34" charset="0"/>
                <a:ea typeface="Verdana"/>
              </a:rPr>
              <a:t>, GS WE</a:t>
            </a:r>
            <a:endParaRPr dirty="0">
              <a:latin typeface="Univers Condensed Light" panose="020B0306020202040204" pitchFamily="34" charset="0"/>
            </a:endParaRPr>
          </a:p>
          <a:p>
            <a:pPr algn="ctr">
              <a:defRPr/>
            </a:pPr>
            <a:r>
              <a:rPr lang="cs-CZ" sz="1600" b="1" dirty="0">
                <a:latin typeface="Univers Condensed Light" panose="020B0306020202040204" pitchFamily="34" charset="0"/>
                <a:ea typeface="Verdana"/>
              </a:rPr>
              <a:t>(prohlížení)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 bwMode="auto">
          <a:xfrm>
            <a:off x="9076374" y="2530583"/>
            <a:ext cx="130570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 algn="ctr">
              <a:defRPr/>
            </a:pPr>
            <a:r>
              <a:rPr lang="cs-CZ" sz="1600" b="1">
                <a:latin typeface="Univers Condensed Light" panose="020B0306020202040204" pitchFamily="34" charset="0"/>
                <a:ea typeface="Verdana"/>
              </a:rPr>
              <a:t>GeoStore V6</a:t>
            </a:r>
            <a:endParaRPr>
              <a:latin typeface="Univers Condensed Light" panose="020B0306020202040204" pitchFamily="34" charset="0"/>
            </a:endParaRPr>
          </a:p>
          <a:p>
            <a:pPr algn="ctr">
              <a:defRPr/>
            </a:pPr>
            <a:r>
              <a:rPr lang="cs-CZ" sz="1600" b="1">
                <a:latin typeface="Univers Condensed Light" panose="020B0306020202040204" pitchFamily="34" charset="0"/>
                <a:ea typeface="Verdana"/>
              </a:rPr>
              <a:t>(geodet - GAD)</a:t>
            </a:r>
            <a:endParaRPr>
              <a:latin typeface="Univers Condensed Light" panose="020B0306020202040204" pitchFamily="34" charset="0"/>
            </a:endParaRPr>
          </a:p>
        </p:txBody>
      </p:sp>
      <p:cxnSp>
        <p:nvCxnSpPr>
          <p:cNvPr id="39" name="Přímá spojnice se šipkou 38"/>
          <p:cNvCxnSpPr>
            <a:cxnSpLocks/>
            <a:endCxn id="37" idx="2"/>
          </p:cNvCxnSpPr>
          <p:nvPr/>
        </p:nvCxnSpPr>
        <p:spPr bwMode="auto">
          <a:xfrm flipH="1" flipV="1">
            <a:off x="8023888" y="3119897"/>
            <a:ext cx="305796" cy="433942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miter lim="800000"/>
            <a:headEnd type="none"/>
            <a:tailEnd type="triangle"/>
          </a:ln>
          <a:effectLst/>
        </p:spPr>
      </p:cxnSp>
      <p:cxnSp>
        <p:nvCxnSpPr>
          <p:cNvPr id="40" name="Přímá spojnice se šipkou 39"/>
          <p:cNvCxnSpPr>
            <a:cxnSpLocks/>
            <a:stCxn id="38" idx="2"/>
          </p:cNvCxnSpPr>
          <p:nvPr/>
        </p:nvCxnSpPr>
        <p:spPr bwMode="auto">
          <a:xfrm flipH="1">
            <a:off x="9243827" y="3115358"/>
            <a:ext cx="485399" cy="433942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miter lim="800000"/>
            <a:headEnd type="none"/>
            <a:tailEnd type="triangle"/>
          </a:ln>
          <a:effectLst/>
        </p:spPr>
      </p:cxn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550FC54-30BE-B1C5-8E95-AE42CF67815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5" name="Grafický objekt 4" descr="Značka se souvislou výplní">
            <a:extLst>
              <a:ext uri="{FF2B5EF4-FFF2-40B4-BE49-F238E27FC236}">
                <a16:creationId xmlns:a16="http://schemas.microsoft.com/office/drawing/2014/main" id="{1521E2FD-8E03-C82E-85BC-E1D1FCF2FF4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F0765B90-8CD5-C632-4BB4-EB85A4C2BAB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C2C3A470-717B-2361-50DE-7CC321004CB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TextovéPole 14">
            <a:extLst>
              <a:ext uri="{FF2B5EF4-FFF2-40B4-BE49-F238E27FC236}">
                <a16:creationId xmlns:a16="http://schemas.microsoft.com/office/drawing/2014/main" id="{1C6ECEF3-37EA-F412-ACEC-C2BB653E2CCC}"/>
              </a:ext>
            </a:extLst>
          </p:cNvPr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9E7F9D4D-D2FA-22F7-908D-AF077D26B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273B6178-B931-FEA6-BC13-D18FEC73D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E83ACAB0-4042-9074-B8D2-E90FFF1AEA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28D7B66A-CE4A-AA4D-5CBA-EEFC19D3F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CDD72A52-48A0-8D60-3DC7-340208668C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30" name="Grafický objekt 29">
            <a:extLst>
              <a:ext uri="{FF2B5EF4-FFF2-40B4-BE49-F238E27FC236}">
                <a16:creationId xmlns:a16="http://schemas.microsoft.com/office/drawing/2014/main" id="{41268229-3877-8E4D-C5BD-138E93BDED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2CF4D27A-C03B-D74F-164C-3880E82129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32" name="Grafický objekt 31">
            <a:extLst>
              <a:ext uri="{FF2B5EF4-FFF2-40B4-BE49-F238E27FC236}">
                <a16:creationId xmlns:a16="http://schemas.microsoft.com/office/drawing/2014/main" id="{20F98881-B605-D289-4CB5-4949BF4516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GEOVAP DTM Konektor</a:t>
            </a: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11914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 bwMode="auto">
          <a:xfrm>
            <a:off x="736838" y="1830154"/>
            <a:ext cx="8963825" cy="3679020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720000">
              <a:lnSpc>
                <a:spcPct val="15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Automatická aktualizace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TI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a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DI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v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IS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DMVS</a:t>
            </a:r>
            <a:endParaRPr dirty="0">
              <a:latin typeface="Univers Condensed Light" panose="020B0306020202040204" pitchFamily="34" charset="0"/>
            </a:endParaRPr>
          </a:p>
          <a:p>
            <a:pPr marL="285750" indent="-720000">
              <a:lnSpc>
                <a:spcPct val="15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Bez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změny dat na straně </a:t>
            </a: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VSP</a:t>
            </a:r>
            <a:endParaRPr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150000"/>
              </a:lnSpc>
              <a:buBlip>
                <a:blip r:embed="rId15"/>
              </a:buBlip>
              <a:defRPr/>
            </a:pPr>
            <a:r>
              <a:rPr lang="cs-CZ" sz="40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Různé zdroje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dat</a:t>
            </a:r>
            <a:b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</a:br>
            <a:r>
              <a:rPr lang="cs-CZ" sz="4000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geodatabáze</a:t>
            </a:r>
            <a:r>
              <a:rPr lang="cs-CZ" sz="40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, JVF</a:t>
            </a:r>
            <a:endParaRPr lang="cs-CZ" sz="4000" dirty="0">
              <a:solidFill>
                <a:srgbClr val="CF8D35"/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D9C6D9BA-2A6F-E787-5DD5-DEE957D2133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1" name="Obrázek 20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698D8372-1253-F94E-3B30-2E5F9C6FF45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854" y="3016306"/>
            <a:ext cx="4687244" cy="33012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B1F36D3C-AD71-8737-BEA6-1D169FA79C2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F0FA6807-7D85-BEDD-BA0C-D9B5517D002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F541CA7D-48B6-96E3-2D9C-3CAD07E4E59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TextovéPole 19">
            <a:extLst>
              <a:ext uri="{FF2B5EF4-FFF2-40B4-BE49-F238E27FC236}">
                <a16:creationId xmlns:a16="http://schemas.microsoft.com/office/drawing/2014/main" id="{AA6FE572-329A-B6E7-FF53-EC8A8BAD5FA9}"/>
              </a:ext>
            </a:extLst>
          </p:cNvPr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9E6F21B7-2205-F5CF-5F61-BCE32F434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B9213E25-F7B9-553F-E504-C836D1083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CE3D5889-B5C3-E49C-D6F2-D1A7CFE99E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10EADCCD-0F3E-1125-DB5A-53FEDDCA6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0C728C49-D31E-2F44-55AA-5414EAAD97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F51C04BE-29EE-9310-965E-FE45BD3A3D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C6E4F9D9-C96C-61C1-CFFB-09988B4ADD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6836986D-F0ED-768E-E36A-6CA4A277E1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GEOVAP DTM Import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Ready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 bwMode="auto">
          <a:xfrm>
            <a:off x="738000" y="1828800"/>
            <a:ext cx="9367186" cy="3685561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719138" indent="-719138">
              <a:lnSpc>
                <a:spcPct val="15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Import dat z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IS DTM 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do lokální </a:t>
            </a:r>
            <a:r>
              <a:rPr lang="cs-CZ" sz="3200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geodatabáze</a:t>
            </a:r>
            <a:endParaRPr lang="cs-CZ" sz="3200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  <a:p>
            <a:pPr marL="719138" indent="-719138">
              <a:lnSpc>
                <a:spcPct val="15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Import stavového </a:t>
            </a:r>
            <a:b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</a:b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JVF s výběrem krajů</a:t>
            </a:r>
            <a:endParaRPr dirty="0">
              <a:latin typeface="Univers Condensed Light" panose="020B0306020202040204" pitchFamily="34" charset="0"/>
            </a:endParaRPr>
          </a:p>
          <a:p>
            <a:pPr marL="719138" indent="-719138">
              <a:lnSpc>
                <a:spcPct val="150000"/>
              </a:lnSpc>
              <a:buBlip>
                <a:blip r:embed="rId15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Denní aktualizace </a:t>
            </a:r>
            <a:b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</a:b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dat z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8732190-2DC5-C614-5A96-4D2CD4101D6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19" name="Obrázek 18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028707EA-049B-D002-4C12-C5E7BCBFD27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690" y="2658749"/>
            <a:ext cx="5930826" cy="3564000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4BFF241B-B39A-1952-57DE-C7FA6FBB571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752D3D0-511D-B88E-B66D-9BFB86CA729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E5730F4F-2DEA-15D9-8EA5-54E64A8E312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C9CA3105-C364-8055-3541-9F708D05EA62}"/>
              </a:ext>
            </a:extLst>
          </p:cNvPr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47799368-2D90-5E3E-1653-675DFF0D6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AB63E850-040A-A658-282A-42A8AB32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6A59CCFE-2CA4-E24A-ED58-121705976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92D5DC47-B5E1-471A-7603-8276CA187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FEEFBA-2FAC-7CF7-70FA-FB4881E580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75C73132-25E9-27D7-ACC0-41F87216B2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8C9C1681-5423-734D-7DCB-5E4E9C4922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740F2DE6-5FF4-79F5-7008-25AB50C2CC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56000" y="828000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Proč si vybrat naše řešení?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 dirty="0"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04575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6" name="Grafický objekt 5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52B33339-D336-B2FF-86DC-5B4F21630C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75409C0-88CB-83E4-E915-689DED9D3440}"/>
              </a:ext>
            </a:extLst>
          </p:cNvPr>
          <p:cNvSpPr txBox="1"/>
          <p:nvPr/>
        </p:nvSpPr>
        <p:spPr bwMode="auto">
          <a:xfrm>
            <a:off x="737999" y="1828800"/>
            <a:ext cx="10417681" cy="429258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719138" indent="-719138">
              <a:lnSpc>
                <a:spcPct val="130000"/>
              </a:lnSpc>
              <a:buBlip>
                <a:blip r:embed="rId17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Řešení, které nasadíte na všechny zdroje dat</a:t>
            </a:r>
          </a:p>
          <a:p>
            <a:pPr marL="719138" indent="-719138">
              <a:lnSpc>
                <a:spcPct val="130000"/>
              </a:lnSpc>
              <a:buBlip>
                <a:blip r:embed="rId17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Řešení, kde není nutná úprava stávajících dat</a:t>
            </a:r>
          </a:p>
          <a:p>
            <a:pPr marL="719138" indent="-719138">
              <a:lnSpc>
                <a:spcPct val="130000"/>
              </a:lnSpc>
              <a:buBlip>
                <a:blip r:embed="rId17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Znáte konečnou cenu při pořízení – neomezujeme počtem změn, ani počtem prvků</a:t>
            </a:r>
          </a:p>
          <a:p>
            <a:pPr marL="719138" indent="-719138">
              <a:lnSpc>
                <a:spcPct val="130000"/>
              </a:lnSpc>
              <a:buBlip>
                <a:blip r:embed="rId17"/>
              </a:buBlip>
              <a:defRPr/>
            </a:pP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Řešení, které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není jenom plněním 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povinností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VSP</a:t>
            </a:r>
            <a:r>
              <a:rPr lang="cs-CZ" sz="32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, ale má svoji </a:t>
            </a:r>
            <a:r>
              <a:rPr lang="cs-CZ" sz="3200" dirty="0">
                <a:solidFill>
                  <a:srgbClr val="D37C21"/>
                </a:solidFill>
                <a:latin typeface="Univers Condensed Light" panose="020B0306020202040204" pitchFamily="34" charset="0"/>
                <a:ea typeface="Verdana"/>
              </a:rPr>
              <a:t>přidanou hodnotu</a:t>
            </a:r>
          </a:p>
          <a:p>
            <a:pPr>
              <a:lnSpc>
                <a:spcPct val="150000"/>
              </a:lnSpc>
              <a:defRPr/>
            </a:pP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FB3ED269-B236-96DD-633F-A850C382203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6E079C52-121B-2858-E96B-F9024F846D4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AE9B7806-CF45-E015-5921-5C29BCED3EE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20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69D9AF29-5839-B42B-3472-69CE89694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02762" y="4557857"/>
            <a:ext cx="2085975" cy="1847850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EBF318D9-30DA-1DBE-802B-B06B4CAD0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77939" y="4908400"/>
            <a:ext cx="1318614" cy="1168087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3986A241-EBD7-E61D-D793-741DB6607A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491337" y="4573403"/>
            <a:ext cx="352425" cy="314325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708E3292-8CB8-A78A-9D17-CE708B6F2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854385" y="473899"/>
            <a:ext cx="2755125" cy="2440613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0C21EE95-F536-BE88-077F-C37352F2E7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 rot="16199999">
            <a:off x="-761278" y="4835603"/>
            <a:ext cx="2566014" cy="1098069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F12B05D6-9219-ADDF-D1FA-FB0F06B470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11664098" y="159574"/>
            <a:ext cx="352425" cy="314325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4AAED9B8-C486-67B8-94C5-737247B615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10885524" y="1265145"/>
            <a:ext cx="1328446" cy="4862370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2A5C9C60-686B-C5E3-ADC3-CB729A4D17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 rot="16200000">
            <a:off x="3411067" y="-853047"/>
            <a:ext cx="641343" cy="234743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 bwMode="auto">
          <a:xfrm>
            <a:off x="74736" y="6656295"/>
            <a:ext cx="3519072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GEOVAP, spol. s r.o.      Čechovo nábřeží 1790, Pardubice 530 03</a:t>
            </a:r>
            <a:endParaRPr dirty="0">
              <a:latin typeface="Univers Condensed Light" panose="020B0306020202040204" pitchFamily="34" charset="0"/>
            </a:endParaRPr>
          </a:p>
        </p:txBody>
      </p:sp>
      <p:pic>
        <p:nvPicPr>
          <p:cNvPr id="51" name="Grafický objekt 50" descr="Dům se souvislou výplní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4736" y="6675004"/>
            <a:ext cx="127831" cy="127831"/>
          </a:xfrm>
          <a:prstGeom prst="rect">
            <a:avLst/>
          </a:prstGeom>
        </p:spPr>
      </p:pic>
      <p:pic>
        <p:nvPicPr>
          <p:cNvPr id="11" name="Grafický objekt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202567" y="190355"/>
            <a:ext cx="1068542" cy="1244445"/>
          </a:xfrm>
          <a:prstGeom prst="rect">
            <a:avLst/>
          </a:prstGeom>
          <a:effectLst>
            <a:outerShdw blurRad="203200" dist="38100" dir="1500000" sx="120000" sy="120000" algn="tl" rotWithShape="0">
              <a:prstClr val="black">
                <a:alpha val="41000"/>
              </a:prstClr>
            </a:outerShdw>
          </a:effectLst>
        </p:spPr>
      </p:pic>
      <p:sp>
        <p:nvSpPr>
          <p:cNvPr id="12" name="TextovéPole 11"/>
          <p:cNvSpPr txBox="1"/>
          <p:nvPr/>
        </p:nvSpPr>
        <p:spPr bwMode="auto">
          <a:xfrm>
            <a:off x="1642407" y="566699"/>
            <a:ext cx="6132683" cy="707886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7200">
                <a:solidFill>
                  <a:schemeClr val="bg1">
                    <a:lumMod val="85000"/>
                  </a:schemeClr>
                </a:solidFill>
                <a:latin typeface="Bahnschrift Condensed"/>
              </a:defRPr>
            </a:lvl1pPr>
          </a:lstStyle>
          <a:p>
            <a:pPr>
              <a:defRPr/>
            </a:pP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3D Cloud </a:t>
            </a:r>
            <a:r>
              <a:rPr lang="cs-CZ" sz="4000" b="1" dirty="0" err="1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Viewer</a:t>
            </a:r>
            <a:r>
              <a:rPr lang="cs-CZ" sz="4000" b="1" dirty="0">
                <a:solidFill>
                  <a:srgbClr val="CF8D35"/>
                </a:solidFill>
                <a:latin typeface="Univers Condensed Light" panose="020B0306020202040204" pitchFamily="34" charset="0"/>
                <a:ea typeface="Verdana"/>
              </a:rPr>
              <a:t>/Editor</a:t>
            </a:r>
          </a:p>
        </p:txBody>
      </p:sp>
      <p:sp>
        <p:nvSpPr>
          <p:cNvPr id="14" name="TextovéPole 13"/>
          <p:cNvSpPr txBox="1"/>
          <p:nvPr/>
        </p:nvSpPr>
        <p:spPr bwMode="auto">
          <a:xfrm>
            <a:off x="1070763" y="262468"/>
            <a:ext cx="5566320" cy="369332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Digit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á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ln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í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Technická </a:t>
            </a:r>
            <a:r>
              <a:rPr lang="en-US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Mapa </a:t>
            </a:r>
            <a:r>
              <a:rPr lang="cs-CZ" b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</a:rPr>
              <a:t>ČR</a:t>
            </a:r>
            <a:endParaRPr>
              <a:latin typeface="Univers Condensed Light" panose="020B030602020204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472395" y="27824"/>
            <a:ext cx="2347439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IS DMVS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9776971" y="39245"/>
            <a:ext cx="1887127" cy="461665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13"/>
              </a:buBlip>
              <a:defRPr/>
            </a:pPr>
            <a:r>
              <a:rPr lang="cs-CZ" sz="2400" b="1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GAD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 </a:t>
            </a:r>
            <a:r>
              <a:rPr lang="cs-CZ" sz="2400" i="1" dirty="0" err="1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ea typeface="Verdana"/>
              </a:rPr>
              <a:t>Ready</a:t>
            </a:r>
            <a:endParaRPr lang="cs-CZ" sz="2400" i="1" dirty="0">
              <a:solidFill>
                <a:schemeClr val="bg1">
                  <a:lumMod val="85000"/>
                </a:schemeClr>
              </a:solidFill>
              <a:latin typeface="Univers Condensed Light" panose="020B0306020202040204" pitchFamily="34" charset="0"/>
              <a:ea typeface="Verdana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4">
            <a:alphaModFix/>
          </a:blip>
          <a:stretch/>
        </p:blipFill>
        <p:spPr bwMode="auto">
          <a:xfrm>
            <a:off x="2692626" y="1496610"/>
            <a:ext cx="6716839" cy="4599349"/>
          </a:xfrm>
          <a:prstGeom prst="rect">
            <a:avLst/>
          </a:prstGeom>
          <a:effectLst>
            <a:outerShdw blurRad="228600" dist="5080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18" name="Grafický objekt 17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9384824" y="6695706"/>
            <a:ext cx="119063" cy="119063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 bwMode="auto">
          <a:xfrm>
            <a:off x="9444038" y="6656295"/>
            <a:ext cx="2747963" cy="20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www.geovap.com      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info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@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geovap.cz</a:t>
            </a:r>
            <a:r>
              <a:rPr lang="en-US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         +420 </a:t>
            </a:r>
            <a:r>
              <a:rPr lang="cs-CZ" sz="700">
                <a:solidFill>
                  <a:schemeClr val="bg1">
                    <a:lumMod val="85000"/>
                  </a:schemeClr>
                </a:solidFill>
                <a:latin typeface="Univers Condensed Light" panose="020B0306020202040204" pitchFamily="34" charset="0"/>
                <a:cs typeface="Arial"/>
              </a:rPr>
              <a:t>466 024 111</a:t>
            </a:r>
            <a:endParaRPr>
              <a:latin typeface="Univers Condensed Light" panose="020B0306020202040204" pitchFamily="34" charset="0"/>
            </a:endParaRP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863838DA-F6A3-90E3-4813-DE316A767E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5465010" y="6487139"/>
            <a:ext cx="1172073" cy="254365"/>
          </a:xfrm>
          <a:prstGeom prst="rect">
            <a:avLst/>
          </a:prstGeom>
          <a:effectLst>
            <a:outerShdw blurRad="190500" dist="50800" dir="2700000" sx="104000" sy="104000" algn="tl" rotWithShape="0">
              <a:prstClr val="black">
                <a:alpha val="75000"/>
              </a:prstClr>
            </a:outerShdw>
          </a:effectLst>
        </p:spPr>
      </p:pic>
      <p:pic>
        <p:nvPicPr>
          <p:cNvPr id="2" name="Grafický objekt 1" descr="Značka se souvislou výplní">
            <a:extLst>
              <a:ext uri="{FF2B5EF4-FFF2-40B4-BE49-F238E27FC236}">
                <a16:creationId xmlns:a16="http://schemas.microsoft.com/office/drawing/2014/main" id="{CBEFA5CA-D70E-3069-CFCD-31B65D17B57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861395" y="6688254"/>
            <a:ext cx="127831" cy="12783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3104B56-DEAB-D52D-AE2D-71CC5716BC6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162980" y="6714194"/>
            <a:ext cx="120393" cy="820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3A83DA8-E69A-9A9E-8873-7D873262632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 bwMode="auto">
          <a:xfrm>
            <a:off x="10875476" y="6707057"/>
            <a:ext cx="82087" cy="820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2" id="{F0180203-A02E-4E5A-82CC-8EF9A9BDE3AF}" vid="{9AD4A18E-4DD0-4F73-9BF8-CD0922F9415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Motiv2</Template>
  <TotalTime>1021</TotalTime>
  <Words>1330</Words>
  <Application>Microsoft Office PowerPoint</Application>
  <DocSecurity>0</DocSecurity>
  <PresentationFormat>Širokoúhlá obrazovka</PresentationFormat>
  <Paragraphs>216</Paragraphs>
  <Slides>18</Slides>
  <Notes>18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Univers Condensed Light</vt:lpstr>
      <vt:lpstr>Motiv2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Pavel Holub</dc:creator>
  <cp:keywords/>
  <dc:description/>
  <cp:lastModifiedBy>Dušan Stránský</cp:lastModifiedBy>
  <cp:revision>50</cp:revision>
  <cp:lastPrinted>2024-03-12T20:35:40Z</cp:lastPrinted>
  <dcterms:created xsi:type="dcterms:W3CDTF">2024-02-29T07:24:28Z</dcterms:created>
  <dcterms:modified xsi:type="dcterms:W3CDTF">2024-03-12T22:25:37Z</dcterms:modified>
  <cp:category/>
  <dc:identifier/>
  <cp:contentStatus/>
  <dc:language/>
  <cp:version/>
</cp:coreProperties>
</file>