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1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974" userDrawn="1">
          <p15:clr>
            <a:srgbClr val="A4A3A4"/>
          </p15:clr>
        </p15:guide>
        <p15:guide id="2" pos="7401" userDrawn="1">
          <p15:clr>
            <a:srgbClr val="A4A3A4"/>
          </p15:clr>
        </p15:guide>
        <p15:guide id="3" pos="27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8"/>
    <a:srgbClr val="E8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1" autoAdjust="0"/>
    <p:restoredTop sz="94660"/>
  </p:normalViewPr>
  <p:slideViewPr>
    <p:cSldViewPr snapToGrid="0" showGuides="1">
      <p:cViewPr varScale="1">
        <p:scale>
          <a:sx n="112" d="100"/>
          <a:sy n="112" d="100"/>
        </p:scale>
        <p:origin x="492" y="96"/>
      </p:cViewPr>
      <p:guideLst>
        <p:guide orient="horz" pos="3974"/>
        <p:guide pos="7401"/>
        <p:guide pos="27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F99E9AB-A6C4-A1B1-B5E4-ABCDDCE1CA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3B922A55-2191-84C9-3FC5-17184439F6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72A5600-8B82-33AC-8C7F-4AD78F407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5315CBA-0418-A2D9-104E-3A43B9864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ECF5236-643F-863B-F68C-476DC7910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095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60AB8D6-4E02-EC02-9125-EBA96098A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BCCBB45-37EC-A25E-4444-98FC7E0C7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8CA0AAA-5AC2-429F-E7C7-C10915BA5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12BBEB0-8125-2D27-AC9E-1B4795BAD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5D4B1F3-08F8-11BC-00C2-C808F9EF8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22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05950A2-C0B2-5CA9-1921-728B701D1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379F1A36-7E7C-D44B-9677-7AC3016443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8B5BE95-CB48-7619-C27D-545DF8E7A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52086D0-80CA-17A4-59B5-8E275B8C1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8E11C58-2E09-0CCF-FB73-E4FF9FF04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7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7C4691E-C4B6-C228-CD01-803F350A9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57499AE-01B9-42FB-2670-79B9B13DD1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5C95B3A-E008-8A27-D1AD-1489CED386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CEEB631-0816-0A87-E32A-4F09E9A95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3B97235-A4D5-4C94-8195-1A7C899BD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F984E93-E3BE-B76A-1791-E943CE2E9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845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2ADE0B-E2A5-A342-40C5-23551E752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8247D5C-A6F3-6E12-D140-FD8AD5631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5D80250-BEEE-178D-5604-E1FFFAEB1A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6341D08-AA55-D5AD-C2E5-4ADD2945EF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D1DA6093-8133-8F4D-7E4D-7EE36ABD1F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08411F91-2408-1EDB-75A2-B716D903D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FE1767F1-63C1-5BB8-2AA8-0425C6D38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A8B63F9-099E-0426-63FD-D9A41A7A9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015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D357883-C3AF-74AD-97CE-6AD217569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B443E5A3-79FA-ADE2-E08E-CC54B32B6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7A8A128B-6B43-93B2-0644-F24409D18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EA4F22DC-0B30-6875-F1C8-9DA63B03B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151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A4B87BE3-B2BA-EA7D-72B5-E7C5C7E6D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F16D1EF9-3EEF-9A36-66D2-8FEDE99D7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3D64BC3F-A6E9-3D61-E26B-6C16B7CD5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42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CB69425-3F8A-7AAD-FD80-9B56E967A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6A44AF1-38D2-4458-ACB3-B034EF5F5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8EC6BA8-56D1-3CB5-36BB-9A26E6E323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9414CD8-1787-77A8-084E-7C9412248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D091A22-3BEE-ED35-40EB-149ED49D2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3A531BC-33B8-A182-EAFB-12156CB0C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495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2661C13-7AC6-B5E2-4A03-18FAA7468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046574CD-E0EA-062D-318D-EC8398BB09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FCFE024-8333-7E0B-72BD-BB86200E1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0B96329-645E-F981-BFFD-D378E30ED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7415E54-BD01-4C4A-F63F-7C78E9810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25ADEA8-6FFE-C27B-599E-4357C4F9F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101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151668-305A-F6BC-98AE-88DF0235C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558582F-FEF1-9D5E-025D-406679B097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55B5AF6-8A31-AF3C-DE6C-7516E779D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1B525C0-643A-5338-1179-FE9D04AD7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2987503-B449-CD3C-4EE5-42F0FACE8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496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B38DD667-4D1A-F135-4725-5D50EFD873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0A07C8D-710B-916F-40F9-E291A12C37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AE35911-9EEC-D25C-329D-32FBF3AA5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6DCBBB5-BC77-42DD-47DA-E170E6E00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BEF359C-2380-4A3D-2E1F-8D4236326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82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6AD781FB-7F59-6F63-C419-B0484FE19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EF72F97-9063-1241-6F70-6C51C7AB5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D209595-616D-471E-2D01-81487199CF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1C896-E0C4-4F97-BE45-0D747954387D}" type="datetimeFigureOut">
              <a:rPr lang="cs-CZ" smtClean="0"/>
              <a:t>12.03.2024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6F093B8-C0AD-54E0-49D9-BBCEA51DE3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0397907-C87B-CD9D-1E3D-092D931DAE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D043A-4603-47C6-A45B-A1AA07503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825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_24rTuEOD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ladislav.blaha@hrdlicka.cz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A0AD4-70B2-E035-E6FB-7210AE881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snímek obrazovky, mapa&#10;&#10;Popis byl vytvořen automaticky">
            <a:extLst>
              <a:ext uri="{FF2B5EF4-FFF2-40B4-BE49-F238E27FC236}">
                <a16:creationId xmlns:a16="http://schemas.microsoft.com/office/drawing/2014/main" id="{CC8DAEA7-5966-1029-4B68-25E384CAB6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6" y="0"/>
            <a:ext cx="12192000" cy="685800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A5B74504-0FFE-B344-9510-277EFCFC6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03413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cs-CZ" sz="3600" dirty="0">
                <a:solidFill>
                  <a:schemeClr val="bg1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MAWIS a komplexní správa </a:t>
            </a:r>
            <a:r>
              <a:rPr lang="cs-CZ" sz="3600" dirty="0" err="1">
                <a:solidFill>
                  <a:schemeClr val="bg1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geodat</a:t>
            </a:r>
            <a:r>
              <a:rPr lang="cs-CZ" sz="3600" dirty="0">
                <a:solidFill>
                  <a:schemeClr val="bg1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 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325B8D70-1A6F-786F-6492-F11EA2E37E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3088"/>
            <a:ext cx="9144000" cy="1655762"/>
          </a:xfrm>
        </p:spPr>
        <p:txBody>
          <a:bodyPr/>
          <a:lstStyle/>
          <a:p>
            <a:pPr algn="l"/>
            <a:endParaRPr lang="cs-CZ" dirty="0">
              <a:solidFill>
                <a:schemeClr val="bg1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pPr algn="l"/>
            <a:r>
              <a:rPr lang="cs-CZ" dirty="0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13.3. 2024 ČÚZK </a:t>
            </a:r>
          </a:p>
          <a:p>
            <a:pPr algn="l"/>
            <a:endParaRPr lang="cs-CZ" dirty="0">
              <a:solidFill>
                <a:schemeClr val="bg1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788581AB-993C-92BB-6070-7CD704100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228770"/>
            <a:ext cx="6154057" cy="670845"/>
          </a:xfrm>
          <a:prstGeom prst="rect">
            <a:avLst/>
          </a:prstGeom>
        </p:spPr>
      </p:pic>
      <p:sp>
        <p:nvSpPr>
          <p:cNvPr id="4" name="Podnadpis 2">
            <a:extLst>
              <a:ext uri="{FF2B5EF4-FFF2-40B4-BE49-F238E27FC236}">
                <a16:creationId xmlns:a16="http://schemas.microsoft.com/office/drawing/2014/main" id="{585A914F-4372-CD58-3BDE-B67992E54B7F}"/>
              </a:ext>
            </a:extLst>
          </p:cNvPr>
          <p:cNvSpPr txBox="1">
            <a:spLocks/>
          </p:cNvSpPr>
          <p:nvPr/>
        </p:nvSpPr>
        <p:spPr>
          <a:xfrm>
            <a:off x="1547492" y="2474912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dirty="0">
              <a:solidFill>
                <a:srgbClr val="FFFF00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962951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FDBB20-E382-5BBF-A715-D2DFBCBE2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89F877C-33FB-B35A-9ED6-AFCAE542E9B7}"/>
              </a:ext>
            </a:extLst>
          </p:cNvPr>
          <p:cNvSpPr txBox="1"/>
          <p:nvPr/>
        </p:nvSpPr>
        <p:spPr>
          <a:xfrm>
            <a:off x="476250" y="571500"/>
            <a:ext cx="11272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MAWIS a komplexní správa </a:t>
            </a:r>
            <a:r>
              <a:rPr lang="cs-CZ" sz="3200" dirty="0" err="1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geodat</a:t>
            </a:r>
            <a:r>
              <a:rPr lang="cs-CZ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ABAB55EB-A41B-383E-6072-B807BBBA10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A6CDAAD7-865F-E501-180D-20E2CCAD1AE4}"/>
              </a:ext>
            </a:extLst>
          </p:cNvPr>
          <p:cNvSpPr txBox="1"/>
          <p:nvPr/>
        </p:nvSpPr>
        <p:spPr>
          <a:xfrm>
            <a:off x="549772" y="1156275"/>
            <a:ext cx="1130186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 je komplexní prostředí pro práci s </a:t>
            </a:r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geodaty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 </a:t>
            </a:r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Geoportal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– mapová aplikace pro zobrazování, publikaci a správu </a:t>
            </a:r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geodat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, editaci a správu sítí a prvků DI/TI a komunikaci s DTM krajů prostřednictvím IS DMVS, vedení pasportů majetku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 Utility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Vyjadřování k existenci sítí. Systém pro tvorbu žádostí stavebníkem, ale i pro vedení Podatelny subjektu DTI a Hromadné veřejné podatelny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 </a:t>
            </a:r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Tools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– nástroje pro analýzy a úpravy dat a výkresů, výdej státních mapových děl (</a:t>
            </a:r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orthophoto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, DMR 5 ...)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 Contract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– podpora tvorby smluv. A návrhů na vklad do KN.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182923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3D543-CA44-B47A-4917-FEF01B6AC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1F0BE42-B294-9F55-7ECE-503EA9BF43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F2F7E1CD-19FE-494B-7EA1-8896D7DEEC67}"/>
              </a:ext>
            </a:extLst>
          </p:cNvPr>
          <p:cNvSpPr txBox="1"/>
          <p:nvPr/>
        </p:nvSpPr>
        <p:spPr>
          <a:xfrm>
            <a:off x="445067" y="746619"/>
            <a:ext cx="113018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MawisGeoportal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je webová aplikace</a:t>
            </a:r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nic se neinstaluje, používá se v prostředí internetového prohlížeče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</a:t>
            </a:r>
          </a:p>
          <a:p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Geodata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jsou centrálně spravována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v bezpečném cloudovém úložišti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všichni mají okamžitě k dispozici aktuální údaje  </a:t>
            </a:r>
          </a:p>
          <a:p>
            <a:endParaRPr lang="cs-CZ" sz="2400" b="1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Ke </a:t>
            </a:r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geodatům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je možné ukládat přílohy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různých typů (také na cloud) 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fotky 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dokumenty, smlouvy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odkazy do dalších evidencí a systémů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- 3D modely </a:t>
            </a: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…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Je snadné sdílet náhled do evidence s externisty a v týmech </a:t>
            </a:r>
          </a:p>
        </p:txBody>
      </p:sp>
    </p:spTree>
    <p:extLst>
      <p:ext uri="{BB962C8B-B14F-4D97-AF65-F5344CB8AC3E}">
        <p14:creationId xmlns:p14="http://schemas.microsoft.com/office/powerpoint/2010/main" val="4023674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1FD32C-8C35-564A-F877-6C045A7ABB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2EF60B9-5438-EE72-7282-7581788B48ED}"/>
              </a:ext>
            </a:extLst>
          </p:cNvPr>
          <p:cNvSpPr txBox="1"/>
          <p:nvPr/>
        </p:nvSpPr>
        <p:spPr>
          <a:xfrm>
            <a:off x="476250" y="571500"/>
            <a:ext cx="11272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MawisGeoportal je jednoduchý na obsluhu</a:t>
            </a:r>
            <a:endParaRPr lang="cs-CZ" sz="3200" dirty="0">
              <a:solidFill>
                <a:srgbClr val="003368"/>
              </a:solidFill>
              <a:latin typeface="Poppins ExtraBold" panose="00000900000000000000" pitchFamily="2" charset="-18"/>
              <a:cs typeface="Poppins ExtraBold" panose="00000900000000000000" pitchFamily="2" charset="-18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77D0B277-EEB1-FD80-39F8-86EE3A657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91E0B4EB-0AD0-C42F-FCE0-C8BB7312C922}"/>
              </a:ext>
            </a:extLst>
          </p:cNvPr>
          <p:cNvSpPr txBox="1"/>
          <p:nvPr/>
        </p:nvSpPr>
        <p:spPr>
          <a:xfrm>
            <a:off x="476250" y="1859340"/>
            <a:ext cx="113018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Snadné, intuitivní ovládání.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Navrženo pro běžné uživatele bez zkušeností s GIS nástroji a geodetického vzdělání. </a:t>
            </a:r>
          </a:p>
        </p:txBody>
      </p:sp>
    </p:spTree>
    <p:extLst>
      <p:ext uri="{BB962C8B-B14F-4D97-AF65-F5344CB8AC3E}">
        <p14:creationId xmlns:p14="http://schemas.microsoft.com/office/powerpoint/2010/main" val="891997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02404-9270-B756-DB01-B123C588F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23B7522-5D03-41B4-6594-6A2D635B36B2}"/>
              </a:ext>
            </a:extLst>
          </p:cNvPr>
          <p:cNvSpPr txBox="1"/>
          <p:nvPr/>
        </p:nvSpPr>
        <p:spPr>
          <a:xfrm>
            <a:off x="476250" y="571500"/>
            <a:ext cx="112728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GIS nástroj je pouze tak dobrý, jak dobrá jsou data v něm uložená </a:t>
            </a:r>
            <a:endParaRPr lang="cs-CZ" sz="3200" dirty="0">
              <a:solidFill>
                <a:srgbClr val="003368"/>
              </a:solidFill>
              <a:latin typeface="Poppins ExtraBold" panose="00000900000000000000" pitchFamily="2" charset="-18"/>
              <a:cs typeface="Poppins ExtraBold" panose="00000900000000000000" pitchFamily="2" charset="-18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9FCE021B-D4E3-5F8C-4611-83DDB073FC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14416ED-97C8-1403-21B3-832E92D2EB77}"/>
              </a:ext>
            </a:extLst>
          </p:cNvPr>
          <p:cNvSpPr txBox="1"/>
          <p:nvPr/>
        </p:nvSpPr>
        <p:spPr>
          <a:xfrm>
            <a:off x="413884" y="1648718"/>
            <a:ext cx="1130186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MawisGeoportal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je poskytován jako součást širších služeb společnosti.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Připravíme datové vrstvy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na míru potřebám uživatele.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Připravíme nad shodnou datovou základnou projekty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umožňující rozdílné přístupy skupinám uživatelů dle jejich potřeb (admin, referent - správce dat, referent – čtenář, veřejnost …).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MawisGeoportal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umožňuje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připravovat, editovat a spravovat data a projekty a typy uživatelů.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MawisGeoportal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podporuje spolupráci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se stávajícím prostředím zákazníka a může být do něj snadno začleněn.</a:t>
            </a:r>
          </a:p>
        </p:txBody>
      </p:sp>
    </p:spTree>
    <p:extLst>
      <p:ext uri="{BB962C8B-B14F-4D97-AF65-F5344CB8AC3E}">
        <p14:creationId xmlns:p14="http://schemas.microsoft.com/office/powerpoint/2010/main" val="626980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71F9B-1E16-250C-0255-8CD472F54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E343EBB-6A0E-303B-43D1-CD68CFA07042}"/>
              </a:ext>
            </a:extLst>
          </p:cNvPr>
          <p:cNvSpPr txBox="1"/>
          <p:nvPr/>
        </p:nvSpPr>
        <p:spPr>
          <a:xfrm>
            <a:off x="476250" y="571500"/>
            <a:ext cx="11272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Spolupráce s IS DMVS a DTM krajů </a:t>
            </a:r>
            <a:endParaRPr lang="cs-CZ" sz="3200" dirty="0">
              <a:solidFill>
                <a:srgbClr val="003368"/>
              </a:solidFill>
              <a:latin typeface="Poppins ExtraBold" panose="00000900000000000000" pitchFamily="2" charset="-18"/>
              <a:cs typeface="Poppins ExtraBold" panose="00000900000000000000" pitchFamily="2" charset="-18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DEED809F-4089-4D23-4511-38124BE8F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2A9E1BBB-3EF9-7965-2AD3-B63B136C3C63}"/>
              </a:ext>
            </a:extLst>
          </p:cNvPr>
          <p:cNvSpPr txBox="1"/>
          <p:nvPr/>
        </p:nvSpPr>
        <p:spPr>
          <a:xfrm>
            <a:off x="413884" y="1648718"/>
            <a:ext cx="113018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MawisGeoportal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   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podporuje sdílení dat do IS DMVS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, ukládá identifikátory datových prvků JVF DTM z DTM kraje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   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- sleduje změny a umí tvořit změnové věty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pro aktualizaci dat v DTM kraje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0046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58C49-6A79-8366-0D2E-7DA18B363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5C67B5B-0AC7-9DE0-CD49-3335D73A820D}"/>
              </a:ext>
            </a:extLst>
          </p:cNvPr>
          <p:cNvSpPr txBox="1"/>
          <p:nvPr/>
        </p:nvSpPr>
        <p:spPr>
          <a:xfrm>
            <a:off x="476250" y="571500"/>
            <a:ext cx="112728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Za MawisGeoportal stojí tým odborných GIS pracovníků</a:t>
            </a:r>
            <a:endParaRPr lang="cs-CZ" sz="3200" dirty="0">
              <a:solidFill>
                <a:srgbClr val="003368"/>
              </a:solidFill>
              <a:latin typeface="Poppins ExtraBold" panose="00000900000000000000" pitchFamily="2" charset="-18"/>
              <a:cs typeface="Poppins ExtraBold" panose="00000900000000000000" pitchFamily="2" charset="-18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C9D86CAD-9AEC-17DC-2E19-C8B0D8DAE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256C5220-C06E-B240-4237-258E8B131E04}"/>
              </a:ext>
            </a:extLst>
          </p:cNvPr>
          <p:cNvSpPr txBox="1"/>
          <p:nvPr/>
        </p:nvSpPr>
        <p:spPr>
          <a:xfrm>
            <a:off x="413884" y="1648718"/>
            <a:ext cx="113018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HRDLIČKA spol. s r.o. je primárně </a:t>
            </a:r>
            <a:r>
              <a:rPr lang="cs-CZ" sz="2400" b="1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datařská</a:t>
            </a:r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geodetická firma</a:t>
            </a: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	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Pořizujeme, upravujeme, konvertujeme a spravujeme nejrozličnější 	</a:t>
            </a:r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geodata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 už 32let 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Máme rozsáhlé oddělení odborníků na  GIS a CAD problematiku </a:t>
            </a: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	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Jsme připraveni pomoci s jakýmkoliv úkolem nad daty nejen DI/TI 	a DTM. </a:t>
            </a:r>
          </a:p>
          <a:p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r>
              <a:rPr lang="cs-CZ" sz="2400" b="1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Naše Zákaznické centrum 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již roky poskytuje podporu tisícům uživatelů služeb MAWIS.</a:t>
            </a:r>
          </a:p>
        </p:txBody>
      </p:sp>
    </p:spTree>
    <p:extLst>
      <p:ext uri="{BB962C8B-B14F-4D97-AF65-F5344CB8AC3E}">
        <p14:creationId xmlns:p14="http://schemas.microsoft.com/office/powerpoint/2010/main" val="4041214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17605-8E69-2F54-EAA5-70DD0820C2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AC6A1F3D-FB4C-B717-1887-FF9AD9B73B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pic>
        <p:nvPicPr>
          <p:cNvPr id="5" name="video_mawisgeoportal">
            <a:hlinkClick r:id="" action="ppaction://media"/>
            <a:extLst>
              <a:ext uri="{FF2B5EF4-FFF2-40B4-BE49-F238E27FC236}">
                <a16:creationId xmlns:a16="http://schemas.microsoft.com/office/drawing/2014/main" id="{7AC9A652-38A4-66EF-122C-1AAD4C1AFB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6949" y="441386"/>
            <a:ext cx="11497625" cy="6189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61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6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58C49-6A79-8366-0D2E-7DA18B363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5C67B5B-0AC7-9DE0-CD49-3335D73A820D}"/>
              </a:ext>
            </a:extLst>
          </p:cNvPr>
          <p:cNvSpPr txBox="1"/>
          <p:nvPr/>
        </p:nvSpPr>
        <p:spPr>
          <a:xfrm>
            <a:off x="476250" y="571500"/>
            <a:ext cx="11272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>
                <a:solidFill>
                  <a:srgbClr val="003368"/>
                </a:solidFill>
                <a:latin typeface="Poppins ExtraBold" panose="00000900000000000000" pitchFamily="2" charset="-18"/>
                <a:cs typeface="Poppins ExtraBold" panose="00000900000000000000" pitchFamily="2" charset="-18"/>
              </a:rPr>
              <a:t>MawisGeoportal video vizitka</a:t>
            </a:r>
            <a:endParaRPr lang="cs-CZ" sz="3200" dirty="0">
              <a:solidFill>
                <a:srgbClr val="003368"/>
              </a:solidFill>
              <a:latin typeface="Poppins ExtraBold" panose="00000900000000000000" pitchFamily="2" charset="-18"/>
              <a:cs typeface="Poppins ExtraBold" panose="00000900000000000000" pitchFamily="2" charset="-18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C9D86CAD-9AEC-17DC-2E19-C8B0D8DAE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574" y="227074"/>
            <a:ext cx="1944000" cy="2143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256C5220-C06E-B240-4237-258E8B131E04}"/>
              </a:ext>
            </a:extLst>
          </p:cNvPr>
          <p:cNvSpPr txBox="1"/>
          <p:nvPr/>
        </p:nvSpPr>
        <p:spPr>
          <a:xfrm>
            <a:off x="413884" y="1648718"/>
            <a:ext cx="11301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/>
              </a:rPr>
              <a:t>link </a:t>
            </a:r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/>
              </a:rPr>
              <a:t>Youtube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/>
              </a:rPr>
              <a:t> </a:t>
            </a:r>
            <a:r>
              <a:rPr lang="cs-CZ" sz="2400" dirty="0" err="1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/>
              </a:rPr>
              <a:t>MawisGeoportal</a:t>
            </a:r>
            <a:r>
              <a:rPr lang="cs-CZ" sz="2400" dirty="0">
                <a:solidFill>
                  <a:srgbClr val="003368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/>
              </a:rPr>
              <a:t> vizitka</a:t>
            </a:r>
            <a:endParaRPr lang="cs-CZ" sz="2400" dirty="0">
              <a:solidFill>
                <a:srgbClr val="003368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572339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88D23-8123-4425-9541-383BFE553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snímek obrazovky, mapa&#10;&#10;Popis byl vytvořen automaticky">
            <a:extLst>
              <a:ext uri="{FF2B5EF4-FFF2-40B4-BE49-F238E27FC236}">
                <a16:creationId xmlns:a16="http://schemas.microsoft.com/office/drawing/2014/main" id="{0E7081A8-060F-D909-00CA-396013E707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Podnadpis 2">
            <a:extLst>
              <a:ext uri="{FF2B5EF4-FFF2-40B4-BE49-F238E27FC236}">
                <a16:creationId xmlns:a16="http://schemas.microsoft.com/office/drawing/2014/main" id="{F1558246-A692-0DAA-4E6D-C4004A045A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3623" y="2296705"/>
            <a:ext cx="9144000" cy="1655762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Děkuji za pozornost </a:t>
            </a:r>
          </a:p>
          <a:p>
            <a:pPr algn="l"/>
            <a:r>
              <a:rPr lang="cs-CZ" dirty="0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Ladislav BLÁHA </a:t>
            </a:r>
          </a:p>
          <a:p>
            <a:pPr algn="l"/>
            <a:r>
              <a:rPr lang="en-US" dirty="0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</a:t>
            </a:r>
            <a:r>
              <a:rPr lang="cs-CZ" dirty="0" err="1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adislav.blaha</a:t>
            </a:r>
            <a:r>
              <a:rPr lang="en-US" dirty="0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@hrdlicka.cz</a:t>
            </a:r>
            <a:endParaRPr lang="en-US" dirty="0">
              <a:solidFill>
                <a:schemeClr val="bg1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  <a:p>
            <a:pPr algn="l"/>
            <a:r>
              <a:rPr lang="en-US" dirty="0">
                <a:solidFill>
                  <a:schemeClr val="bg1"/>
                </a:solidFill>
                <a:latin typeface="Poppins" panose="00000500000000000000" pitchFamily="2" charset="-18"/>
                <a:cs typeface="Poppins" panose="00000500000000000000" pitchFamily="2" charset="-18"/>
              </a:rPr>
              <a:t>724863431</a:t>
            </a:r>
            <a:endParaRPr lang="cs-CZ" dirty="0">
              <a:solidFill>
                <a:schemeClr val="bg1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A6943E68-7970-138F-973F-C628884784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228770"/>
            <a:ext cx="6154057" cy="670845"/>
          </a:xfrm>
          <a:prstGeom prst="rect">
            <a:avLst/>
          </a:prstGeom>
        </p:spPr>
      </p:pic>
      <p:sp>
        <p:nvSpPr>
          <p:cNvPr id="4" name="Podnadpis 2">
            <a:extLst>
              <a:ext uri="{FF2B5EF4-FFF2-40B4-BE49-F238E27FC236}">
                <a16:creationId xmlns:a16="http://schemas.microsoft.com/office/drawing/2014/main" id="{4ABFB3BC-1A9E-0677-801F-F99FE10E743B}"/>
              </a:ext>
            </a:extLst>
          </p:cNvPr>
          <p:cNvSpPr txBox="1">
            <a:spLocks/>
          </p:cNvSpPr>
          <p:nvPr/>
        </p:nvSpPr>
        <p:spPr>
          <a:xfrm>
            <a:off x="1173623" y="4857940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dirty="0">
              <a:solidFill>
                <a:srgbClr val="FFFF00"/>
              </a:solidFill>
              <a:latin typeface="Poppins" panose="00000500000000000000" pitchFamily="2" charset="-18"/>
              <a:cs typeface="Poppins" panose="00000500000000000000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1537817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422</Words>
  <Application>Microsoft Office PowerPoint</Application>
  <PresentationFormat>Širokoúhlá obrazovka</PresentationFormat>
  <Paragraphs>64</Paragraphs>
  <Slides>10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Poppins</vt:lpstr>
      <vt:lpstr>Poppins ExtraBold</vt:lpstr>
      <vt:lpstr>Motiv Office</vt:lpstr>
      <vt:lpstr>MAWIS a komplexní správa geodat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Jakub Reimar</dc:creator>
  <cp:lastModifiedBy>Ladislav Bláha</cp:lastModifiedBy>
  <cp:revision>12</cp:revision>
  <dcterms:created xsi:type="dcterms:W3CDTF">2024-02-19T11:58:12Z</dcterms:created>
  <dcterms:modified xsi:type="dcterms:W3CDTF">2024-03-12T10:10:47Z</dcterms:modified>
</cp:coreProperties>
</file>